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2" r:id="rId1"/>
    <p:sldMasterId id="2147483684" r:id="rId2"/>
    <p:sldMasterId id="2147496004" r:id="rId3"/>
    <p:sldMasterId id="2147483660" r:id="rId4"/>
    <p:sldMasterId id="2147486288" r:id="rId5"/>
  </p:sldMasterIdLst>
  <p:notesMasterIdLst>
    <p:notesMasterId r:id="rId25"/>
  </p:notesMasterIdLst>
  <p:sldIdLst>
    <p:sldId id="2076136909" r:id="rId6"/>
    <p:sldId id="2134804377" r:id="rId7"/>
    <p:sldId id="2076136900" r:id="rId8"/>
    <p:sldId id="2076136901" r:id="rId9"/>
    <p:sldId id="2076136902" r:id="rId10"/>
    <p:sldId id="2134804420" r:id="rId11"/>
    <p:sldId id="2134804374" r:id="rId12"/>
    <p:sldId id="2134804421" r:id="rId13"/>
    <p:sldId id="276" r:id="rId14"/>
    <p:sldId id="2134804422" r:id="rId15"/>
    <p:sldId id="2145705796" r:id="rId16"/>
    <p:sldId id="2145705797" r:id="rId17"/>
    <p:sldId id="2076136860" r:id="rId18"/>
    <p:sldId id="2076136510" r:id="rId19"/>
    <p:sldId id="274" r:id="rId20"/>
    <p:sldId id="2134804423" r:id="rId21"/>
    <p:sldId id="277" r:id="rId22"/>
    <p:sldId id="275" r:id="rId23"/>
    <p:sldId id="21457057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89ED03-31A1-4762-9DFD-9349B0E3B0B2}">
          <p14:sldIdLst>
            <p14:sldId id="2076136909"/>
          </p14:sldIdLst>
        </p14:section>
        <p14:section name="Challenge 1" id="{4B17D861-0C0D-4B64-9770-BB63B3744009}">
          <p14:sldIdLst>
            <p14:sldId id="2134804377"/>
            <p14:sldId id="2076136900"/>
            <p14:sldId id="2076136901"/>
            <p14:sldId id="2076136902"/>
            <p14:sldId id="2134804420"/>
            <p14:sldId id="2134804374"/>
            <p14:sldId id="2134804421"/>
          </p14:sldIdLst>
        </p14:section>
        <p14:section name="Challenge 2" id="{D33FBD25-7555-4CEC-9A04-270DA261C336}">
          <p14:sldIdLst>
            <p14:sldId id="276"/>
            <p14:sldId id="2134804422"/>
            <p14:sldId id="2145705796"/>
            <p14:sldId id="2145705797"/>
            <p14:sldId id="2076136860"/>
            <p14:sldId id="2076136510"/>
            <p14:sldId id="274"/>
            <p14:sldId id="2134804423"/>
          </p14:sldIdLst>
        </p14:section>
        <p14:section name="Challenge 3" id="{472A017A-7C8F-4C16-A504-DEE4734E6803}">
          <p14:sldIdLst>
            <p14:sldId id="277"/>
            <p14:sldId id="275"/>
            <p14:sldId id="21457057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2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 Hild" userId="fbb0d8ed-f653-4ca3-acc2-8e5858e9c1e3" providerId="ADAL" clId="{1DEEC7D5-7956-4307-BDDA-21C9CC975CF7}"/>
    <pc:docChg chg="addSld modSld sldOrd addMainMaster modMainMaster modSection">
      <pc:chgData name="Ed Hild" userId="fbb0d8ed-f653-4ca3-acc2-8e5858e9c1e3" providerId="ADAL" clId="{1DEEC7D5-7956-4307-BDDA-21C9CC975CF7}" dt="2021-01-22T14:58:38.839" v="126" actId="20577"/>
      <pc:docMkLst>
        <pc:docMk/>
      </pc:docMkLst>
      <pc:sldChg chg="ord">
        <pc:chgData name="Ed Hild" userId="fbb0d8ed-f653-4ca3-acc2-8e5858e9c1e3" providerId="ADAL" clId="{1DEEC7D5-7956-4307-BDDA-21C9CC975CF7}" dt="2021-01-22T14:50:22.038" v="1"/>
        <pc:sldMkLst>
          <pc:docMk/>
          <pc:sldMk cId="742148744" sldId="2076136860"/>
        </pc:sldMkLst>
      </pc:sldChg>
      <pc:sldChg chg="add">
        <pc:chgData name="Ed Hild" userId="fbb0d8ed-f653-4ca3-acc2-8e5858e9c1e3" providerId="ADAL" clId="{1DEEC7D5-7956-4307-BDDA-21C9CC975CF7}" dt="2021-01-22T14:50:53.855" v="2" actId="22"/>
        <pc:sldMkLst>
          <pc:docMk/>
          <pc:sldMk cId="2273814713" sldId="2134804422"/>
        </pc:sldMkLst>
      </pc:sldChg>
      <pc:sldChg chg="modSp add mod ord">
        <pc:chgData name="Ed Hild" userId="fbb0d8ed-f653-4ca3-acc2-8e5858e9c1e3" providerId="ADAL" clId="{1DEEC7D5-7956-4307-BDDA-21C9CC975CF7}" dt="2021-01-22T14:51:42.088" v="90" actId="20577"/>
        <pc:sldMkLst>
          <pc:docMk/>
          <pc:sldMk cId="2392763738" sldId="2134804423"/>
        </pc:sldMkLst>
        <pc:spChg chg="mod">
          <ac:chgData name="Ed Hild" userId="fbb0d8ed-f653-4ca3-acc2-8e5858e9c1e3" providerId="ADAL" clId="{1DEEC7D5-7956-4307-BDDA-21C9CC975CF7}" dt="2021-01-22T14:51:18.641" v="7" actId="20577"/>
          <ac:spMkLst>
            <pc:docMk/>
            <pc:sldMk cId="2392763738" sldId="2134804423"/>
            <ac:spMk id="3" creationId="{8A3C202B-6EAA-4F15-8990-C3B62B1BCCA5}"/>
          </ac:spMkLst>
        </pc:spChg>
        <pc:spChg chg="mod">
          <ac:chgData name="Ed Hild" userId="fbb0d8ed-f653-4ca3-acc2-8e5858e9c1e3" providerId="ADAL" clId="{1DEEC7D5-7956-4307-BDDA-21C9CC975CF7}" dt="2021-01-22T14:51:42.088" v="90" actId="20577"/>
          <ac:spMkLst>
            <pc:docMk/>
            <pc:sldMk cId="2392763738" sldId="2134804423"/>
            <ac:spMk id="4" creationId="{07E637F8-CDD5-42CD-9555-E8518E5F98F8}"/>
          </ac:spMkLst>
        </pc:spChg>
      </pc:sldChg>
      <pc:sldChg chg="add">
        <pc:chgData name="Ed Hild" userId="fbb0d8ed-f653-4ca3-acc2-8e5858e9c1e3" providerId="ADAL" clId="{1DEEC7D5-7956-4307-BDDA-21C9CC975CF7}" dt="2021-01-22T14:57:38.609" v="91" actId="22"/>
        <pc:sldMkLst>
          <pc:docMk/>
          <pc:sldMk cId="720680495" sldId="2145705796"/>
        </pc:sldMkLst>
      </pc:sldChg>
      <pc:sldChg chg="add">
        <pc:chgData name="Ed Hild" userId="fbb0d8ed-f653-4ca3-acc2-8e5858e9c1e3" providerId="ADAL" clId="{1DEEC7D5-7956-4307-BDDA-21C9CC975CF7}" dt="2021-01-22T14:57:38.609" v="91" actId="22"/>
        <pc:sldMkLst>
          <pc:docMk/>
          <pc:sldMk cId="3733054885" sldId="2145705797"/>
        </pc:sldMkLst>
      </pc:sldChg>
      <pc:sldChg chg="modSp add mod ord">
        <pc:chgData name="Ed Hild" userId="fbb0d8ed-f653-4ca3-acc2-8e5858e9c1e3" providerId="ADAL" clId="{1DEEC7D5-7956-4307-BDDA-21C9CC975CF7}" dt="2021-01-22T14:58:38.839" v="126" actId="20577"/>
        <pc:sldMkLst>
          <pc:docMk/>
          <pc:sldMk cId="1095037386" sldId="2145705798"/>
        </pc:sldMkLst>
        <pc:spChg chg="mod">
          <ac:chgData name="Ed Hild" userId="fbb0d8ed-f653-4ca3-acc2-8e5858e9c1e3" providerId="ADAL" clId="{1DEEC7D5-7956-4307-BDDA-21C9CC975CF7}" dt="2021-01-22T14:58:18.738" v="98" actId="20577"/>
          <ac:spMkLst>
            <pc:docMk/>
            <pc:sldMk cId="1095037386" sldId="2145705798"/>
            <ac:spMk id="3" creationId="{8A3C202B-6EAA-4F15-8990-C3B62B1BCCA5}"/>
          </ac:spMkLst>
        </pc:spChg>
        <pc:spChg chg="mod">
          <ac:chgData name="Ed Hild" userId="fbb0d8ed-f653-4ca3-acc2-8e5858e9c1e3" providerId="ADAL" clId="{1DEEC7D5-7956-4307-BDDA-21C9CC975CF7}" dt="2021-01-22T14:58:38.839" v="126" actId="20577"/>
          <ac:spMkLst>
            <pc:docMk/>
            <pc:sldMk cId="1095037386" sldId="2145705798"/>
            <ac:spMk id="4" creationId="{07E637F8-CDD5-42CD-9555-E8518E5F98F8}"/>
          </ac:spMkLst>
        </pc:spChg>
      </pc:sldChg>
      <pc:sldMasterChg chg="add addSldLayout">
        <pc:chgData name="Ed Hild" userId="fbb0d8ed-f653-4ca3-acc2-8e5858e9c1e3" providerId="ADAL" clId="{1DEEC7D5-7956-4307-BDDA-21C9CC975CF7}" dt="2021-01-22T14:57:38.609" v="91" actId="22"/>
        <pc:sldMasterMkLst>
          <pc:docMk/>
          <pc:sldMasterMk cId="2336138554" sldId="2147483660"/>
        </pc:sldMasterMkLst>
        <pc:sldLayoutChg chg="add">
          <pc:chgData name="Ed Hild" userId="fbb0d8ed-f653-4ca3-acc2-8e5858e9c1e3" providerId="ADAL" clId="{1DEEC7D5-7956-4307-BDDA-21C9CC975CF7}" dt="2021-01-22T14:57:38.609" v="91" actId="22"/>
          <pc:sldLayoutMkLst>
            <pc:docMk/>
            <pc:sldMasterMk cId="2336138554" sldId="2147483660"/>
            <pc:sldLayoutMk cId="4138960749" sldId="2147483661"/>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126874561" sldId="2147483662"/>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533447538" sldId="2147483663"/>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1817610550" sldId="2147483664"/>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095515702" sldId="2147483665"/>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199078815" sldId="2147483666"/>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2775804098" sldId="2147483667"/>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035226229" sldId="2147483668"/>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544408404" sldId="2147483669"/>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060680223" sldId="2147483670"/>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003673839" sldId="2147483673"/>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933767588" sldId="2147483837"/>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276918533" sldId="2147483838"/>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1423903245" sldId="2147483839"/>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2911277227" sldId="2147483840"/>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2206524996" sldId="2147496003"/>
          </pc:sldLayoutMkLst>
        </pc:sldLayoutChg>
      </pc:sldMasterChg>
      <pc:sldMasterChg chg="modSldLayout">
        <pc:chgData name="Ed Hild" userId="fbb0d8ed-f653-4ca3-acc2-8e5858e9c1e3" providerId="ADAL" clId="{1DEEC7D5-7956-4307-BDDA-21C9CC975CF7}" dt="2021-01-22T14:50:53.855" v="2" actId="22"/>
        <pc:sldMasterMkLst>
          <pc:docMk/>
          <pc:sldMasterMk cId="1525938114" sldId="2147483684"/>
        </pc:sldMasterMkLst>
        <pc:sldLayoutChg chg="replId">
          <pc:chgData name="Ed Hild" userId="fbb0d8ed-f653-4ca3-acc2-8e5858e9c1e3" providerId="ADAL" clId="{1DEEC7D5-7956-4307-BDDA-21C9CC975CF7}" dt="2021-01-22T14:50:53.855" v="2" actId="22"/>
          <pc:sldLayoutMkLst>
            <pc:docMk/>
            <pc:sldMasterMk cId="1525938114" sldId="2147483684"/>
            <pc:sldLayoutMk cId="2745874450" sldId="2147484945"/>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2823147762" sldId="2147484947"/>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546329416" sldId="2147484953"/>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3892964418" sldId="2147484954"/>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277031921" sldId="2147484958"/>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1798308149" sldId="2147484959"/>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876350444" sldId="2147484960"/>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2693665158" sldId="2147484961"/>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2000984534" sldId="2147484962"/>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2179467905" sldId="2147484963"/>
          </pc:sldLayoutMkLst>
        </pc:sldLayoutChg>
      </pc:sldMasterChg>
      <pc:sldMasterChg chg="replId modSldLayout">
        <pc:chgData name="Ed Hild" userId="fbb0d8ed-f653-4ca3-acc2-8e5858e9c1e3" providerId="ADAL" clId="{1DEEC7D5-7956-4307-BDDA-21C9CC975CF7}" dt="2021-01-22T14:57:38.609" v="91" actId="22"/>
        <pc:sldMasterMkLst>
          <pc:docMk/>
          <pc:sldMasterMk cId="2989211754" sldId="2147484942"/>
        </pc:sldMasterMkLst>
        <pc:sldLayoutChg chg="replId">
          <pc:chgData name="Ed Hild" userId="fbb0d8ed-f653-4ca3-acc2-8e5858e9c1e3" providerId="ADAL" clId="{1DEEC7D5-7956-4307-BDDA-21C9CC975CF7}" dt="2021-01-22T14:50:53.855" v="2" actId="22"/>
          <pc:sldLayoutMkLst>
            <pc:docMk/>
            <pc:sldMasterMk cId="2989211754" sldId="2147484942"/>
            <pc:sldLayoutMk cId="2854911008" sldId="2147484943"/>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3529827244" sldId="2147484944"/>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259619286" sldId="2147484946"/>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2814224814" sldId="2147484948"/>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2864628294" sldId="2147484949"/>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3267201910" sldId="2147484950"/>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8348223" sldId="2147484951"/>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3303398368" sldId="2147484952"/>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271017609" sldId="2147484955"/>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1085111157" sldId="2147484956"/>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1788005863" sldId="2147484957"/>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3935492113" sldId="2147484964"/>
          </pc:sldLayoutMkLst>
        </pc:sldLayoutChg>
        <pc:sldLayoutChg chg="replId">
          <pc:chgData name="Ed Hild" userId="fbb0d8ed-f653-4ca3-acc2-8e5858e9c1e3" providerId="ADAL" clId="{1DEEC7D5-7956-4307-BDDA-21C9CC975CF7}" dt="2021-01-22T14:57:38.609" v="91" actId="22"/>
          <pc:sldLayoutMkLst>
            <pc:docMk/>
            <pc:sldMasterMk cId="2989211754" sldId="2147484942"/>
            <pc:sldLayoutMk cId="2704843878" sldId="2147496007"/>
          </pc:sldLayoutMkLst>
        </pc:sldLayoutChg>
        <pc:sldLayoutChg chg="replId">
          <pc:chgData name="Ed Hild" userId="fbb0d8ed-f653-4ca3-acc2-8e5858e9c1e3" providerId="ADAL" clId="{1DEEC7D5-7956-4307-BDDA-21C9CC975CF7}" dt="2021-01-22T14:57:38.609" v="91" actId="22"/>
          <pc:sldLayoutMkLst>
            <pc:docMk/>
            <pc:sldMasterMk cId="2989211754" sldId="2147484942"/>
            <pc:sldLayoutMk cId="786149018" sldId="2147496008"/>
          </pc:sldLayoutMkLst>
        </pc:sldLayoutChg>
        <pc:sldLayoutChg chg="replId">
          <pc:chgData name="Ed Hild" userId="fbb0d8ed-f653-4ca3-acc2-8e5858e9c1e3" providerId="ADAL" clId="{1DEEC7D5-7956-4307-BDDA-21C9CC975CF7}" dt="2021-01-22T14:57:38.609" v="91" actId="22"/>
          <pc:sldLayoutMkLst>
            <pc:docMk/>
            <pc:sldMasterMk cId="2989211754" sldId="2147484942"/>
            <pc:sldLayoutMk cId="1112789529" sldId="2147496010"/>
          </pc:sldLayoutMkLst>
        </pc:sldLayoutChg>
        <pc:sldLayoutChg chg="replId">
          <pc:chgData name="Ed Hild" userId="fbb0d8ed-f653-4ca3-acc2-8e5858e9c1e3" providerId="ADAL" clId="{1DEEC7D5-7956-4307-BDDA-21C9CC975CF7}" dt="2021-01-22T14:57:38.609" v="91" actId="22"/>
          <pc:sldLayoutMkLst>
            <pc:docMk/>
            <pc:sldMasterMk cId="2989211754" sldId="2147484942"/>
            <pc:sldLayoutMk cId="3288432120" sldId="2147496012"/>
          </pc:sldLayoutMkLst>
        </pc:sldLayoutChg>
        <pc:sldLayoutChg chg="replId">
          <pc:chgData name="Ed Hild" userId="fbb0d8ed-f653-4ca3-acc2-8e5858e9c1e3" providerId="ADAL" clId="{1DEEC7D5-7956-4307-BDDA-21C9CC975CF7}" dt="2021-01-22T14:57:38.609" v="91" actId="22"/>
          <pc:sldLayoutMkLst>
            <pc:docMk/>
            <pc:sldMasterMk cId="2989211754" sldId="2147484942"/>
            <pc:sldLayoutMk cId="4144539494" sldId="2147496014"/>
          </pc:sldLayoutMkLst>
        </pc:sldLayoutChg>
      </pc:sldMasterChg>
      <pc:sldMasterChg chg="add addSldLayout">
        <pc:chgData name="Ed Hild" userId="fbb0d8ed-f653-4ca3-acc2-8e5858e9c1e3" providerId="ADAL" clId="{1DEEC7D5-7956-4307-BDDA-21C9CC975CF7}" dt="2021-01-22T14:57:38.609" v="91" actId="22"/>
        <pc:sldMasterMkLst>
          <pc:docMk/>
          <pc:sldMasterMk cId="3588427678" sldId="2147486288"/>
        </pc:sldMasterMkLst>
        <pc:sldLayoutChg chg="add">
          <pc:chgData name="Ed Hild" userId="fbb0d8ed-f653-4ca3-acc2-8e5858e9c1e3" providerId="ADAL" clId="{1DEEC7D5-7956-4307-BDDA-21C9CC975CF7}" dt="2021-01-22T14:57:38.609" v="91" actId="22"/>
          <pc:sldLayoutMkLst>
            <pc:docMk/>
            <pc:sldMasterMk cId="3588427678" sldId="2147486288"/>
            <pc:sldLayoutMk cId="2924240647" sldId="2147486289"/>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849598128" sldId="2147486290"/>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4211576646" sldId="2147486291"/>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927413566" sldId="2147486292"/>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232991965" sldId="2147486293"/>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531337368" sldId="2147486294"/>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572006585" sldId="2147486295"/>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533679714" sldId="2147486296"/>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307984548" sldId="2147486297"/>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243858526" sldId="2147486298"/>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948112344" sldId="2147486299"/>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2651151599" sldId="2147486300"/>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335627901" sldId="2147486301"/>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861443602" sldId="2147486302"/>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2603402083" sldId="2147486303"/>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096866871" sldId="2147486304"/>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390838193" sldId="2147486305"/>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725136582" sldId="2147486306"/>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646059488" sldId="2147486307"/>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842252135" sldId="2147486308"/>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474357050" sldId="2147486309"/>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55837859" sldId="2147486310"/>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165025546" sldId="2147486311"/>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897602530" sldId="2147486312"/>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650358238" sldId="2147486313"/>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427829922" sldId="2147486314"/>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545705601" sldId="2147486315"/>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2648787845" sldId="2147486316"/>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343058790" sldId="2147486317"/>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925069136" sldId="2147486318"/>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482969643" sldId="2147486319"/>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248783306" sldId="2147486320"/>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398858738" sldId="2147486494"/>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624891121" sldId="2147486495"/>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749740807" sldId="2147486496"/>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215754723" sldId="2147486497"/>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2630769696" sldId="2147486498"/>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470811663" sldId="2147486543"/>
          </pc:sldLayoutMkLst>
        </pc:sldLayoutChg>
      </pc:sldMasterChg>
      <pc:sldMasterChg chg="add replId addSldLayout modSldLayout">
        <pc:chgData name="Ed Hild" userId="fbb0d8ed-f653-4ca3-acc2-8e5858e9c1e3" providerId="ADAL" clId="{1DEEC7D5-7956-4307-BDDA-21C9CC975CF7}" dt="2021-01-22T14:57:38.609" v="91" actId="22"/>
        <pc:sldMasterMkLst>
          <pc:docMk/>
          <pc:sldMasterMk cId="628333783" sldId="2147496004"/>
        </pc:sldMasterMkLst>
        <pc:sldLayoutChg chg="add">
          <pc:chgData name="Ed Hild" userId="fbb0d8ed-f653-4ca3-acc2-8e5858e9c1e3" providerId="ADAL" clId="{1DEEC7D5-7956-4307-BDDA-21C9CC975CF7}" dt="2021-01-22T14:50:53.855" v="2" actId="22"/>
          <pc:sldLayoutMkLst>
            <pc:docMk/>
            <pc:sldMasterMk cId="628333783" sldId="2147496004"/>
            <pc:sldLayoutMk cId="1979185886" sldId="2147483672"/>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1990280840" sldId="2147483674"/>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1974114028" sldId="2147483676"/>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4100098991" sldId="2147483677"/>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3311658429" sldId="2147483679"/>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3977013099" sldId="2147483680"/>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2672141067" sldId="2147483710"/>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302939946" sldId="2147483711"/>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989946268" sldId="2147483712"/>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41194374" sldId="2147483713"/>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4196769743" sldId="2147483714"/>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2404715665" sldId="2147483715"/>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986465312" sldId="2147483716"/>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2046214243" sldId="2147483717"/>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572746792" sldId="2147483718"/>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942364356" sldId="2147483719"/>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1969155612" sldId="2147484941"/>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2189550155" sldId="2147496005"/>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2157943913" sldId="2147496006"/>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3704616550" sldId="2147496009"/>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3624837618" sldId="2147496011"/>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398356438" sldId="2147496013"/>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3887432461" sldId="214749601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341AF-C944-4E67-9660-EFB0F0B2247E}" type="datetimeFigureOut">
              <a:rPr lang="en-US" smtClean="0"/>
              <a:t>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24578-2C05-41D3-830E-426447ED3ECF}" type="slidenum">
              <a:rPr lang="en-US" smtClean="0"/>
              <a:t>‹#›</a:t>
            </a:fld>
            <a:endParaRPr lang="en-US"/>
          </a:p>
        </p:txBody>
      </p:sp>
    </p:spTree>
    <p:extLst>
      <p:ext uri="{BB962C8B-B14F-4D97-AF65-F5344CB8AC3E}">
        <p14:creationId xmlns:p14="http://schemas.microsoft.com/office/powerpoint/2010/main" val="1490805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86DED8E-68E4-4F71-A6FB-CF6C545B1AE3}"/>
              </a:ext>
            </a:extLst>
          </p:cNvPr>
          <p:cNvSpPr>
            <a:spLocks noGrp="1"/>
          </p:cNvSpPr>
          <p:nvPr>
            <p:ph type="body" idx="1"/>
          </p:nvPr>
        </p:nvSpPr>
        <p:spPr/>
        <p:txBody>
          <a:bodyPr/>
          <a:lstStyle/>
          <a:p>
            <a:r>
              <a:rPr lang="en-US" sz="1200" kern="1200">
                <a:solidFill>
                  <a:schemeClr val="tx1"/>
                </a:solidFill>
                <a:effectLst/>
                <a:latin typeface="+mn-lt"/>
                <a:ea typeface="+mn-ea"/>
                <a:cs typeface="+mn-cs"/>
              </a:rPr>
              <a:t>Hello, I am [insert name, title]. </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pitchFamily="34" charset="0"/>
                <a:ea typeface="+mn-ea"/>
                <a:cs typeface="+mn-cs"/>
              </a:rPr>
              <a:t>We are all experiencing dramatic change in both work and life. COVID-19 has accelerated and changed trends across every industry. I’m here today to share </a:t>
            </a:r>
            <a:r>
              <a:rPr lang="en-US" sz="1200" kern="1200">
                <a:solidFill>
                  <a:schemeClr val="tx1"/>
                </a:solidFill>
                <a:effectLst/>
                <a:latin typeface="+mn-lt"/>
                <a:ea typeface="+mn-ea"/>
                <a:cs typeface="+mn-cs"/>
              </a:rPr>
              <a:t>how Microsoft Teams is uniquely positioned to enable this digital transformation and help with these rapidly changing realities.</a:t>
            </a:r>
          </a:p>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3888405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508473-BAC6-4651-939F-6CABAB6935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3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1A3F572-827B-48F1-B079-FE709689EE8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02688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kern="1200" dirty="0">
                <a:solidFill>
                  <a:schemeClr val="tx1"/>
                </a:solidFill>
                <a:effectLst/>
                <a:latin typeface="+mn-lt"/>
                <a:ea typeface="+mn-ea"/>
                <a:cs typeface="+mn-cs"/>
              </a:rPr>
              <a:t>The Microsoft Power Platform is a suite of low code development tools that includes Power BI, Power Apps, and Power Automate (formerly known as Microsoft Flow).  We feel that integrating Power Platform with Teams really enhances both Teams and the Power Platform tools – they make Teams more powerful, no pun intended, and Teams allows you to put all these tools into one place, and really take advantage of the conversational nature of Teams.</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a:t>
            </a:r>
            <a:r>
              <a:rPr lang="en-US" sz="1224" b="1" u="sng" kern="1200" dirty="0">
                <a:solidFill>
                  <a:schemeClr val="tx1"/>
                </a:solidFill>
                <a:effectLst/>
                <a:latin typeface="+mn-lt"/>
                <a:ea typeface="+mn-ea"/>
                <a:cs typeface="+mn-cs"/>
              </a:rPr>
              <a:t>Power BI</a:t>
            </a:r>
            <a:r>
              <a:rPr lang="en-US" sz="1224" kern="1200" dirty="0">
                <a:solidFill>
                  <a:schemeClr val="tx1"/>
                </a:solidFill>
                <a:effectLst/>
                <a:latin typeface="+mn-lt"/>
                <a:ea typeface="+mn-ea"/>
                <a:cs typeface="+mn-cs"/>
              </a:rPr>
              <a:t>​</a:t>
            </a:r>
          </a:p>
          <a:p>
            <a:r>
              <a:rPr lang="en-US" sz="1224" kern="1200" dirty="0">
                <a:solidFill>
                  <a:schemeClr val="tx1"/>
                </a:solidFill>
                <a:effectLst/>
                <a:latin typeface="+mn-lt"/>
                <a:ea typeface="+mn-ea"/>
                <a:cs typeface="+mn-cs"/>
              </a:rPr>
              <a:t>​Power BI is the Power Platform’s data visualization tool, leveraging all of the rich data collected in Microsoft 365 and enhanced by PowerApps and Power Automate. Power BI helps your organization make data-driven decisions and empowers people across your business to derive insights from the data that matters most. The natural connection between Power BI and PowerApps makes it effortless to put insights in the hands of people like maintenance workers, teachers, miners and others on the frontline, in tailored and often task-specific applications that supercharge their productivity.​</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&lt;Click&gt;</a:t>
            </a:r>
          </a:p>
          <a:p>
            <a:r>
              <a:rPr lang="en-US" sz="1224" kern="1200" dirty="0">
                <a:solidFill>
                  <a:schemeClr val="tx1"/>
                </a:solidFill>
                <a:effectLst/>
                <a:latin typeface="+mn-lt"/>
                <a:ea typeface="+mn-ea"/>
                <a:cs typeface="+mn-cs"/>
              </a:rPr>
              <a:t>​</a:t>
            </a:r>
          </a:p>
          <a:p>
            <a:r>
              <a:rPr lang="en-US" sz="1224" b="1" u="sng" kern="1200" dirty="0">
                <a:solidFill>
                  <a:schemeClr val="tx1"/>
                </a:solidFill>
                <a:effectLst/>
                <a:latin typeface="+mn-lt"/>
                <a:ea typeface="+mn-ea"/>
                <a:cs typeface="+mn-cs"/>
              </a:rPr>
              <a:t>Power Apps</a:t>
            </a:r>
            <a:r>
              <a:rPr lang="en-US" sz="1224" kern="1200" dirty="0">
                <a:solidFill>
                  <a:schemeClr val="tx1"/>
                </a:solidFill>
                <a:effectLst/>
                <a:latin typeface="+mn-lt"/>
                <a:ea typeface="+mn-ea"/>
                <a:cs typeface="+mn-cs"/>
              </a:rPr>
              <a:t>​</a:t>
            </a:r>
          </a:p>
          <a:p>
            <a:r>
              <a:rPr lang="en-US" sz="1224" kern="1200" dirty="0">
                <a:solidFill>
                  <a:schemeClr val="tx1"/>
                </a:solidFill>
                <a:effectLst/>
                <a:latin typeface="+mn-lt"/>
                <a:ea typeface="+mn-ea"/>
                <a:cs typeface="+mn-cs"/>
              </a:rPr>
              <a:t>​PowerApps is our low code application development platform – allowing anyone to build web and mobile applications with little or no code. PowerApps connects to hundreds of business systems and databases, making it easy to link workers with the existing processes and data that makes the business tick. Your custom apps created with Power Apps can also live exactly where users need them – either pinned to a channel, or on the left app bar of Teams.  A new Power Apps feature allows you to publish apps created in Power Apps directly as Teams apps – so they look and feel just like any other app that lives in the Teams app library. And, all the data captured in PowerApps can make its way right back to those very systems for further analysis. ​</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&lt;Click&gt;</a:t>
            </a:r>
          </a:p>
          <a:p>
            <a:r>
              <a:rPr lang="en-US" sz="1224" kern="1200" dirty="0">
                <a:solidFill>
                  <a:schemeClr val="tx1"/>
                </a:solidFill>
                <a:effectLst/>
                <a:latin typeface="+mn-lt"/>
                <a:ea typeface="+mn-ea"/>
                <a:cs typeface="+mn-cs"/>
              </a:rPr>
              <a:t> </a:t>
            </a:r>
          </a:p>
          <a:p>
            <a:r>
              <a:rPr lang="en-US" sz="1224" b="1" u="sng" kern="1200" dirty="0">
                <a:solidFill>
                  <a:schemeClr val="tx1"/>
                </a:solidFill>
                <a:effectLst/>
                <a:latin typeface="+mn-lt"/>
                <a:ea typeface="+mn-ea"/>
                <a:cs typeface="+mn-cs"/>
              </a:rPr>
              <a:t>Power Automate</a:t>
            </a:r>
            <a:r>
              <a:rPr lang="en-US" sz="1224" kern="1200" dirty="0">
                <a:solidFill>
                  <a:schemeClr val="tx1"/>
                </a:solidFill>
                <a:effectLst/>
                <a:latin typeface="+mn-lt"/>
                <a:ea typeface="+mn-ea"/>
                <a:cs typeface="+mn-cs"/>
              </a:rPr>
              <a:t>​</a:t>
            </a:r>
          </a:p>
          <a:p>
            <a:r>
              <a:rPr lang="en-US" sz="1224" kern="1200" dirty="0">
                <a:solidFill>
                  <a:schemeClr val="tx1"/>
                </a:solidFill>
                <a:effectLst/>
                <a:latin typeface="+mn-lt"/>
                <a:ea typeface="+mn-ea"/>
                <a:cs typeface="+mn-cs"/>
              </a:rPr>
              <a:t>​Microsoft Power Automate allows you to automate routine processes and tasks. Since Power Automate is integrated with Microsoft 365 applications you can automate many of your processes that have Office and other Microsoft apps involved, typically with no significant coding to get started. Power </a:t>
            </a:r>
            <a:r>
              <a:rPr lang="en-US" sz="1224" kern="1200" dirty="0" err="1">
                <a:solidFill>
                  <a:schemeClr val="tx1"/>
                </a:solidFill>
                <a:effectLst/>
                <a:latin typeface="+mn-lt"/>
                <a:ea typeface="+mn-ea"/>
                <a:cs typeface="+mn-cs"/>
              </a:rPr>
              <a:t>Automate’s</a:t>
            </a:r>
            <a:r>
              <a:rPr lang="en-US" sz="1224" kern="1200" dirty="0">
                <a:solidFill>
                  <a:schemeClr val="tx1"/>
                </a:solidFill>
                <a:effectLst/>
                <a:latin typeface="+mn-lt"/>
                <a:ea typeface="+mn-ea"/>
                <a:cs typeface="+mn-cs"/>
              </a:rPr>
              <a:t> integration with Teams which can be built directly from Teams and automate processes in the context of a chat.  Users can even take actions directly from chat.</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Teams combined with Microsoft Power Platform’s low-code technology allows integrate existing apps, create apps new, automate processes between apps or within apps, and foster a data-driven culture. </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*Note: Power Apps and Power Automate are subject to usage limits under Microsoft 365 licensing, and certain features/functionality and additional capacity require the purchase of additional plan(s); Power BI requires an E5 license or an add-on – please check licensing guidance for more information</a:t>
            </a:r>
          </a:p>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2/23/2021 10:09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02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With Microsoft Power Automate you can processes events from hundreds of triggers out-of-box to start flows – plus custom events in external systems through custom connectors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After the triggering a flow, actions can read and write data in any of the hundreds of connectors in integration workflows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Power Automate allows you to quickly automate business processes that span across apps and services using a familiar form-based interface. This allows new users to feel comfortable and quickly learn how to use Power Automate.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Many common tasks, like approvals are easy to set up in Power Automate. Power Automate can easily create approvals that can be handled from inside Teams on desktop or mobile devices.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Everything from simple if-this-then-that processes to detailed conditional branching that leverages the Microsoft Cognitive Services for AI-powered decision making can be created using Power Automate.</a:t>
            </a:r>
          </a:p>
          <a:p>
            <a:endParaRPr lang="en-US" sz="12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UI"/>
                <a:ea typeface="+mn-ea"/>
                <a:cs typeface="Segoe UI"/>
              </a:rPr>
              <a:t>*Note: Power Apps and Power Automate are subject to usage limits under Microsoft 365 licensing, and certain features/functionality and additional capacity require the purchase of additional plan(s); Power BI requires an E5 license or an add-on – please check licensing guidance for more information</a:t>
            </a:r>
            <a:endParaRPr lang="en-US" sz="1200" b="0" i="0" kern="1200" dirty="0">
              <a:solidFill>
                <a:schemeClr val="tx1"/>
              </a:solidFill>
              <a:effectLst/>
              <a:latin typeface="+mn-lt"/>
              <a:ea typeface="+mn-ea"/>
              <a:cs typeface="+mn-cs"/>
            </a:endParaRPr>
          </a:p>
          <a:p>
            <a:endParaRPr lang="en-US" sz="12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199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Next, let’s discuss Microsoft PowerApps. PowerApps helps you build standalone web and mobile apps, or customize existing apps in Office 365 to deliver a seamless experience across channels</a:t>
            </a:r>
            <a:r>
              <a:rPr lang="en-US" sz="1200" b="0"/>
              <a:t>. PowerApps lets you do all of this with no or low coding effort.</a:t>
            </a:r>
            <a:endParaRPr lang="en-US" sz="1200" b="0" strike="sngStrike"/>
          </a:p>
          <a:p>
            <a:endParaRPr lang="en-US" sz="1200" strike="sngStrike"/>
          </a:p>
          <a:p>
            <a:r>
              <a:rPr lang="en-US" sz="1200" b="0"/>
              <a:t>You can craft pixel-perfect experiences from a blank canvas for highly customized, task and role based apps or start with a number of ready-made templates that can get you started building your first app. For more complex solutions, there is a back end where code can be customized to make truly unique and powerful apps.</a:t>
            </a:r>
          </a:p>
          <a:p>
            <a:endParaRPr lang="en-US" sz="1200" b="1"/>
          </a:p>
          <a:p>
            <a:pPr marL="171450" indent="-171450">
              <a:buFont typeface="Arial" panose="020B0604020202020204" pitchFamily="34" charset="0"/>
              <a:buChar char="•"/>
            </a:pPr>
            <a:r>
              <a:rPr lang="en-US" sz="1200" b="0"/>
              <a:t>Once you have built a </a:t>
            </a:r>
            <a:r>
              <a:rPr lang="en-US" sz="1200" b="0" err="1"/>
              <a:t>PowerApp</a:t>
            </a:r>
            <a:r>
              <a:rPr lang="en-US" sz="1200" b="0"/>
              <a:t>, it can be integrated with Teams by adding it to a tab in a channel or chat.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PowerApps simplifies the process to develop immersive, declarative, responsive apps from a rich data model and workflow engine.</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It allows you to connect with hundreds of data sources for events and actions, from Microsoft and other vendors.</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PowerApps helps you leverage native mobile capabilities like camera, GPS, push notifications, add custom controls and more to build consumer grade applications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For more advanced apps, you can create solutions with intelligence including Natural Language Processing, image detection, and other built-in cognitive services powered by Azure</a:t>
            </a:r>
          </a:p>
          <a:p>
            <a:pPr marL="171450" indent="-171450">
              <a:buFont typeface="Arial" panose="020B0604020202020204" pitchFamily="34" charset="0"/>
              <a:buChar char="•"/>
            </a:pPr>
            <a:endParaRPr lang="en-US" sz="1200"/>
          </a:p>
          <a:p>
            <a:r>
              <a:rPr lang="en-US" sz="1200"/>
              <a:t>Again, all of these rich features and functions can be brought to life with very little custom code required.</a:t>
            </a:r>
          </a:p>
          <a:p>
            <a:endParaRPr lang="en-US" sz="1200"/>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Segoe UI"/>
                <a:ea typeface="+mn-ea"/>
                <a:cs typeface="Segoe UI"/>
              </a:rPr>
              <a:t>*Note: Power Apps and Power Automate are subject to usage limits under Microsoft 365 licensing, and certain features/functionality and additional capacity require the purchase of additional plan(s); Power BI requires an E5 license or an add-on – please check licensing guidance for more information</a:t>
            </a:r>
            <a:endParaRPr lang="en-US" sz="1200" b="0" i="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endParaRPr lang="en-US" sz="12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98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Another product that seamlessly integrates into Teams and provides your business with enhanced insights and data is Microsoft Forms. Forms is a simple and easy way to create survey.</a:t>
            </a:r>
          </a:p>
          <a:p>
            <a:endParaRPr lang="en-US" sz="1200"/>
          </a:p>
          <a:p>
            <a:r>
              <a:rPr lang="en-US" sz="1200"/>
              <a:t>You can create and send forms in minutes - Forms is simple and easy to use and looks great on any web browser or device. Preset themes and question branching make surveys, polls, and quizzes look great without a lot of work</a:t>
            </a:r>
          </a:p>
          <a:p>
            <a:endParaRPr lang="en-US" sz="1200"/>
          </a:p>
          <a:p>
            <a:r>
              <a:rPr lang="en-US" sz="1200"/>
              <a:t>You can make better decisions with data - Microsoft Forms allows you to gather business insights in real time with automatic charts and easy filtering. You can export to Excel for even more in-depth analysis takes just one click.</a:t>
            </a:r>
          </a:p>
          <a:p>
            <a:endParaRPr lang="en-US" sz="12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050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t>Power BI is a business analytics service within Microsoft Power Platform that delivers insights to enable fast, informed decisions.</a:t>
            </a:r>
          </a:p>
          <a:p>
            <a:endParaRPr lang="en-US" sz="1200" b="0"/>
          </a:p>
          <a:p>
            <a:pPr marL="171450" indent="-171450">
              <a:buFont typeface="Arial" panose="020B0604020202020204" pitchFamily="34" charset="0"/>
              <a:buChar char="•"/>
            </a:pPr>
            <a:r>
              <a:rPr lang="en-US" sz="1200" b="0"/>
              <a:t>Power BI allows you to transform data into stunning visuals and share them with colleagues on any device. You can visually explore and analyze data — on-premises and in the cloud — all in one view.</a:t>
            </a:r>
          </a:p>
          <a:p>
            <a:pPr marL="0" indent="0">
              <a:buFont typeface="Arial" panose="020B0604020202020204" pitchFamily="34" charset="0"/>
              <a:buNone/>
            </a:pPr>
            <a:endParaRPr lang="en-US" sz="1200" b="0"/>
          </a:p>
          <a:p>
            <a:pPr marL="171450" indent="-171450">
              <a:buFont typeface="Arial" panose="020B0604020202020204" pitchFamily="34" charset="0"/>
              <a:buChar char="•"/>
            </a:pPr>
            <a:r>
              <a:rPr lang="en-US" sz="1200" b="0"/>
              <a:t>This tool allows you to collaborate on and share customized dashboards and interactive reports, and you can scale across your organization with built-in governance and security.</a:t>
            </a:r>
          </a:p>
          <a:p>
            <a:pPr marL="171450" indent="-171450">
              <a:buFont typeface="Arial" panose="020B0604020202020204" pitchFamily="34" charset="0"/>
              <a:buChar char="•"/>
            </a:pPr>
            <a:endParaRPr lang="en-US" sz="1200" b="0"/>
          </a:p>
          <a:p>
            <a:pPr marL="171450" indent="-171450">
              <a:buFont typeface="Arial" panose="020B0604020202020204" pitchFamily="34" charset="0"/>
              <a:buChar char="•"/>
            </a:pPr>
            <a:r>
              <a:rPr lang="en-US" sz="1200" b="0"/>
              <a:t>To take your collaboration to the next level, you can </a:t>
            </a:r>
            <a:r>
              <a:rPr lang="en-US" sz="1200" b="1"/>
              <a:t>integrate these dashboards into Teams</a:t>
            </a:r>
            <a:r>
              <a:rPr lang="en-US" sz="1200" b="0"/>
              <a:t> so your entire organization can get critical data where they are working, allowing your organization can build a data-driven culture.</a:t>
            </a:r>
          </a:p>
          <a:p>
            <a:endParaRPr lang="en-US" sz="1200"/>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Segoe UI"/>
                <a:ea typeface="+mn-ea"/>
                <a:cs typeface="Segoe UI"/>
              </a:rPr>
              <a:t>*Note: Power Apps and Power Automate are subject to usage limits under Microsoft 365 licensing, and certain features/functionality and additional capacity require the purchase of additional plan(s); Power BI requires an E5 license or an add-on – please check licensing guidance for more information</a:t>
            </a:r>
            <a:endParaRPr lang="en-US" sz="1200" b="0" i="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endParaRPr lang="en-US" sz="12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8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kern="1200">
                <a:solidFill>
                  <a:schemeClr val="tx1"/>
                </a:solidFill>
                <a:effectLst/>
                <a:latin typeface="+mn-lt"/>
                <a:ea typeface="+mn-ea"/>
                <a:cs typeface="+mn-cs"/>
              </a:rPr>
              <a:t>Microsoft Teams supports seamless collaboration so you can move your project or process forward from anywhere. </a:t>
            </a:r>
          </a:p>
          <a:p>
            <a:endParaRPr lang="en-US" sz="1800" b="0" kern="1200">
              <a:solidFill>
                <a:schemeClr val="tx1"/>
              </a:solidFill>
              <a:effectLst/>
              <a:latin typeface="+mn-lt"/>
              <a:ea typeface="+mn-ea"/>
              <a:cs typeface="+mn-cs"/>
            </a:endParaRPr>
          </a:p>
          <a:p>
            <a:r>
              <a:rPr lang="en-US" sz="1800" b="1" kern="1200">
                <a:solidFill>
                  <a:schemeClr val="tx1"/>
                </a:solidFill>
                <a:effectLst/>
                <a:latin typeface="+mn-lt"/>
                <a:ea typeface="+mn-ea"/>
                <a:cs typeface="+mn-cs"/>
              </a:rPr>
              <a:t>Organize your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effectLst/>
                <a:latin typeface="+mn-lt"/>
                <a:ea typeface="+mn-ea"/>
                <a:cs typeface="+mn-cs"/>
              </a:rPr>
              <a:t>With Teams you can create a shared workspace for your team to organize conversations, files, tasks, and more. And when new people join the team, either from within or outside your organization, they get access the same historical conversations and content as everyone else. </a:t>
            </a:r>
          </a:p>
          <a:p>
            <a:endParaRPr lang="en-US" sz="1800" b="0" kern="1200">
              <a:solidFill>
                <a:schemeClr val="tx1"/>
              </a:solidFill>
              <a:effectLst/>
              <a:latin typeface="+mn-lt"/>
              <a:ea typeface="+mn-ea"/>
              <a:cs typeface="+mn-cs"/>
            </a:endParaRPr>
          </a:p>
          <a:p>
            <a:r>
              <a:rPr lang="en-US" sz="1800" b="1" kern="1200">
                <a:solidFill>
                  <a:schemeClr val="tx1"/>
                </a:solidFill>
                <a:effectLst/>
                <a:latin typeface="+mn-lt"/>
                <a:ea typeface="+mn-ea"/>
                <a:cs typeface="+mn-cs"/>
              </a:rPr>
              <a:t>Create and share content</a:t>
            </a:r>
          </a:p>
          <a:p>
            <a:r>
              <a:rPr lang="en-US" sz="1800" b="0" kern="1200">
                <a:solidFill>
                  <a:schemeClr val="tx1"/>
                </a:solidFill>
                <a:effectLst/>
                <a:latin typeface="+mn-lt"/>
                <a:ea typeface="+mn-ea"/>
                <a:cs typeface="+mn-cs"/>
              </a:rPr>
              <a:t>It’s easy to share files with the team and you can even work together in real-time on the same file using Word, Excel, or PowerPoint, directly in Teams. When you want to share the file outside the team that’s as easy as sharing a link to that file. </a:t>
            </a:r>
            <a:endParaRPr lang="en-US" sz="1800" b="1" kern="1200">
              <a:solidFill>
                <a:schemeClr val="tx1"/>
              </a:solidFill>
              <a:effectLst/>
              <a:latin typeface="+mn-lt"/>
              <a:ea typeface="+mn-ea"/>
              <a:cs typeface="+mn-cs"/>
            </a:endParaRPr>
          </a:p>
          <a:p>
            <a:endParaRPr lang="en-US" sz="1800" b="0" kern="1200">
              <a:solidFill>
                <a:schemeClr val="tx1"/>
              </a:solidFill>
              <a:effectLst/>
              <a:latin typeface="+mn-lt"/>
              <a:ea typeface="+mn-ea"/>
              <a:cs typeface="+mn-cs"/>
            </a:endParaRPr>
          </a:p>
          <a:p>
            <a:r>
              <a:rPr lang="en-US" sz="1800" b="1" kern="1200">
                <a:solidFill>
                  <a:schemeClr val="tx1"/>
                </a:solidFill>
                <a:effectLst/>
                <a:latin typeface="+mn-lt"/>
                <a:ea typeface="+mn-ea"/>
                <a:cs typeface="+mn-cs"/>
              </a:rPr>
              <a:t>Stay in sync</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Instant messaging remains one of the most efficient means of communication to stay in sync. Teams allows you to quickly have those 1:1 or group chats to get help, take action, or simply check-in with a colleague.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Let’s go into a little more detail on each.</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2/23/2021 10:09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519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534D-CD82-4897-AF9E-CAF66EE3A6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1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534D-CD82-4897-AF9E-CAF66EE3A6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1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534D-CD82-4897-AF9E-CAF66EE3A6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1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OPTIONAL: For a ITDM audience</a:t>
            </a:r>
          </a:p>
          <a:p>
            <a:endParaRPr lang="en-US"/>
          </a:p>
          <a:p>
            <a:r>
              <a:rPr lang="en-US"/>
              <a:t>As you saw, we think of about the Teams platform as a spectrum – from those apps that are available off the shelf like SharePoint, Office apps, or any of the hundreds of partner apps that can be added to Teams. At the other end of the spectrum are the full-code solutions that you may have spent time and resources building for your organization – we want you to continue benefitting from those, while centralizing them and driving adoption by putting them where users are already working.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F3CD4-DD8A-40CC-B614-19C92594B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616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6000"/>
              </a:lnSpc>
              <a:spcBef>
                <a:spcPts val="0"/>
              </a:spcBef>
              <a:spcAft>
                <a:spcPts val="600"/>
              </a:spcAft>
            </a:pPr>
            <a:r>
              <a:rPr lang="en-US" sz="1800">
                <a:effectLst/>
                <a:latin typeface="Calibri" panose="020F0502020204030204" pitchFamily="34" charset="0"/>
                <a:ea typeface="Yu Mincho" panose="02020400000000000000" pitchFamily="18" charset="-128"/>
                <a:cs typeface="Times New Roman" panose="02020603050405020304" pitchFamily="18" charset="0"/>
              </a:rPr>
              <a:t>With this in mind, we have reimagined the meetings and virtual events space to support the broad spectrum of meeting types. From daily meetings that drive employee productivity, to virtual events that improve customer engagement – Teams can support all your calling, online meeting, and event </a:t>
            </a:r>
            <a:r>
              <a:rPr lang="en-US" sz="1800" b="0" u="none">
                <a:solidFill>
                  <a:srgbClr val="0563C1"/>
                </a:solidFill>
                <a:effectLst/>
                <a:latin typeface="Calibri" panose="020F0502020204030204" pitchFamily="34" charset="0"/>
                <a:ea typeface="Yu Mincho" panose="02020400000000000000" pitchFamily="18" charset="-128"/>
                <a:cs typeface="Times New Roman" panose="02020603050405020304" pitchFamily="18" charset="0"/>
              </a:rPr>
              <a:t>needs</a:t>
            </a:r>
            <a:r>
              <a:rPr lang="en-US" sz="180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This includes:</a:t>
            </a:r>
          </a:p>
          <a:p>
            <a:endParaRPr lang="en-US" sz="1200" b="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1:1 Meetings and Calling</a:t>
            </a:r>
          </a:p>
          <a:p>
            <a:r>
              <a:rPr lang="en-US" sz="1200" b="0" kern="1200">
                <a:solidFill>
                  <a:schemeClr val="tx1"/>
                </a:solidFill>
                <a:effectLst/>
                <a:latin typeface="+mn-lt"/>
                <a:ea typeface="+mn-ea"/>
                <a:cs typeface="+mn-cs"/>
              </a:rPr>
              <a:t>As people continue to work from home while others return to the workplace, Teams can keep help them stay connected with 1:1 meetings and calling options.</a:t>
            </a:r>
          </a:p>
          <a:p>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Group Meetings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With group meetings, Microsoft Teams takes a smarter approach, making them more engaging and inclusive, before, during, and after a meeting. W</a:t>
            </a:r>
            <a:r>
              <a:rPr lang="en-US" sz="1200" b="0" kern="1200">
                <a:solidFill>
                  <a:schemeClr val="tx1"/>
                </a:solidFill>
                <a:effectLst/>
                <a:latin typeface="+mn-lt"/>
                <a:ea typeface="+mn-ea"/>
                <a:cs typeface="+mn-cs"/>
              </a:rPr>
              <a:t>e are also re-imagining capabilities for meeting rooms that offer touchless experiences that enhance collaboration for both in-room and remote participants. </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Large events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Lastly, Teams also allows you to connect with larger audiences of up to 20,000 through engaging video broadcasts. This can include internal events such as townhalls or all-hands or external events such as a webinar.</a:t>
            </a:r>
          </a:p>
          <a:p>
            <a:endParaRPr lang="en-US" sz="1200" b="0" kern="1200">
              <a:solidFill>
                <a:schemeClr val="tx1"/>
              </a:solidFill>
              <a:effectLst/>
              <a:latin typeface="+mn-lt"/>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2/23/2021 10:09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191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Teams also integrates with and is built on the same SharePoint architecture that you are familiar with. This means the features and functionality that you’ve become familiar with when using SharePoint will carry over to much of your Teams experience.</a:t>
            </a:r>
          </a:p>
          <a:p>
            <a:endParaRPr lang="en-US" sz="1200"/>
          </a:p>
          <a:p>
            <a:r>
              <a:rPr lang="en-US" sz="1200"/>
              <a:t>For end users, they’ll experience: Simple, consistent and secure file access and sharing experiences across Office 365 apps and devices, Office document co-authoring with the latest Office desktop clients, mobile apps, and Office Online, and intelligent features like personalized search and discovery, recommended content, most recently used, trending sites, viewing insights</a:t>
            </a:r>
          </a:p>
          <a:p>
            <a:endParaRPr lang="en-US" sz="1200"/>
          </a:p>
          <a:p>
            <a:r>
              <a:rPr lang="en-US" sz="1200"/>
              <a:t>For IT and developers, they’ll find familiar features like: Intelligent, built-in security consistent across Office 365, including DLP, conditional access, ATP, ransomware recovery with Files Restore, etc., Unified management – common admin, governance and management across users, apps, devices and services, and Extensibility – since SharePoint files, sites, lists and pages are available in the Microsoft Graph, developers can use the single Graph API to connect to 3rd party services and build custom solutions</a:t>
            </a:r>
          </a:p>
          <a:p>
            <a:endParaRPr lang="en-US" sz="12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307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800">
                <a:effectLst/>
                <a:latin typeface="Calibri" panose="020F0502020204030204" pitchFamily="34" charset="0"/>
                <a:ea typeface="DengXian" panose="02010600030101010101" pitchFamily="2" charset="-122"/>
                <a:cs typeface="Times New Roman" panose="02020603050405020304" pitchFamily="18" charset="0"/>
              </a:rPr>
              <a:t>At the Build conference this year, we launched a new M365 app called Microsoft Lists.  This app is designed to help you track information and organize work.  If you’re one of the millions of people already using SharePoint lists to track and organize work, the Lists app makes it easier than ever before to get back to the lists you rely on.  If you are new to the world of Lists, I hope this presentation convinces you to go out and give them a try. </a:t>
            </a:r>
          </a:p>
          <a:p>
            <a:pPr marL="0" marR="0" lvl="0" indent="0">
              <a:lnSpc>
                <a:spcPct val="107000"/>
              </a:lnSpc>
              <a:spcBef>
                <a:spcPts val="0"/>
              </a:spcBef>
              <a:spcAft>
                <a:spcPts val="0"/>
              </a:spcAft>
              <a:buFont typeface="Symbol" panose="05050102010706020507" pitchFamily="18" charset="2"/>
              <a:buNone/>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 typeface="Symbol" panose="05050102010706020507" pitchFamily="18" charset="2"/>
              <a:buNone/>
              <a:tabLst/>
              <a:defRPr/>
            </a:pPr>
            <a:r>
              <a:rPr lang="en-US" sz="1800" b="0">
                <a:solidFill>
                  <a:srgbClr val="000000"/>
                </a:solidFill>
                <a:latin typeface="+mn-lt"/>
              </a:rPr>
              <a:t>Think of Lists as lightweight databases that anybody can create and customize.  At the heart of every list is a flexible table of data, where you can define the schema of the items you want to track. Using this power, anybody can start a list to track anything and everything that matters, including issues, assets, routines, contacts, inventory and more.  If you’re not into defining your own schema, that’s OK, we’ve got you covered with our library of out of the box list templates – I’ll show you some of them in a bit.  </a:t>
            </a:r>
          </a:p>
          <a:p>
            <a:pPr marL="0" marR="0" lvl="0" indent="0" algn="l" defTabSz="914400" rtl="0" eaLnBrk="1" fontAlgn="auto" latinLnBrk="0" hangingPunct="1">
              <a:lnSpc>
                <a:spcPct val="107000"/>
              </a:lnSpc>
              <a:spcBef>
                <a:spcPts val="0"/>
              </a:spcBef>
              <a:spcAft>
                <a:spcPts val="800"/>
              </a:spcAft>
              <a:buClrTx/>
              <a:buSzTx/>
              <a:buFont typeface="Symbol" panose="05050102010706020507" pitchFamily="18" charset="2"/>
              <a:buNone/>
              <a:tabLst/>
              <a:defRPr/>
            </a:pPr>
            <a:endParaRPr lang="en-US" sz="1800" b="0">
              <a:solidFill>
                <a:srgbClr val="000000"/>
              </a:solidFill>
              <a:latin typeface="+mn-lt"/>
            </a:endParaRPr>
          </a:p>
          <a:p>
            <a:pPr marL="0" marR="0" lvl="0" indent="0" algn="l" defTabSz="914400" rtl="0" eaLnBrk="1" fontAlgn="auto" latinLnBrk="0" hangingPunct="1">
              <a:lnSpc>
                <a:spcPct val="107000"/>
              </a:lnSpc>
              <a:spcBef>
                <a:spcPts val="0"/>
              </a:spcBef>
              <a:spcAft>
                <a:spcPts val="800"/>
              </a:spcAft>
              <a:buClrTx/>
              <a:buSzTx/>
              <a:buFont typeface="Symbol" panose="05050102010706020507" pitchFamily="18" charset="2"/>
              <a:buNone/>
              <a:tabLst/>
              <a:defRPr/>
            </a:pPr>
            <a:r>
              <a:rPr lang="en-US" sz="1800" b="0">
                <a:solidFill>
                  <a:srgbClr val="000000"/>
                </a:solidFill>
                <a:latin typeface="+mn-lt"/>
              </a:rPr>
              <a:t>The power of Lists as lightweight databases becomes evident when you start layering custom formatting, views, and automations on top of your data to help your team stay productive and focused on what needs to get done.  In this session, we show you how to do this, and more, in the browser, in Teams, and on your mobile device.  And the best part is, because Lists are a part of Microsoft 365, you can rely on enterprise-ready security and compliance for everything see here.</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1537746"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681D79C-6E97-486F-BCA7-51C512FBA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635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um_Title Slide wiith photo_white text">
    <p:bg>
      <p:bgRef idx="1001">
        <a:schemeClr val="bg2"/>
      </p:bgRef>
    </p:bg>
    <p:spTree>
      <p:nvGrpSpPr>
        <p:cNvPr id="1" name=""/>
        <p:cNvGrpSpPr/>
        <p:nvPr/>
      </p:nvGrpSpPr>
      <p:grpSpPr>
        <a:xfrm>
          <a:off x="0" y="0"/>
          <a:ext cx="0" cy="0"/>
          <a:chOff x="0" y="0"/>
          <a:chExt cx="0" cy="0"/>
        </a:xfrm>
      </p:grpSpPr>
      <p:pic>
        <p:nvPicPr>
          <p:cNvPr id="4" name="Picture 3" descr="A person sitting at a desk&#10;&#10;Description automatically generated">
            <a:extLst>
              <a:ext uri="{FF2B5EF4-FFF2-40B4-BE49-F238E27FC236}">
                <a16:creationId xmlns:a16="http://schemas.microsoft.com/office/drawing/2014/main" id="{59C7BED3-1361-4B65-A886-D58D07E257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9"/>
          <a:stretch/>
        </p:blipFill>
        <p:spPr>
          <a:xfrm>
            <a:off x="-50800" y="0"/>
            <a:ext cx="12242800" cy="6886576"/>
          </a:xfrm>
          <a:prstGeom prst="rect">
            <a:avLst/>
          </a:prstGeom>
        </p:spPr>
      </p:pic>
      <p:sp>
        <p:nvSpPr>
          <p:cNvPr id="8" name="Rectangle 7">
            <a:extLst>
              <a:ext uri="{FF2B5EF4-FFF2-40B4-BE49-F238E27FC236}">
                <a16:creationId xmlns:a16="http://schemas.microsoft.com/office/drawing/2014/main" id="{67E1592E-24B6-43EF-ACBC-300BDEDD4334}"/>
              </a:ext>
            </a:extLst>
          </p:cNvPr>
          <p:cNvSpPr/>
          <p:nvPr userDrawn="1"/>
        </p:nvSpPr>
        <p:spPr bwMode="auto">
          <a:xfrm>
            <a:off x="0" y="0"/>
            <a:ext cx="11559092" cy="6886576"/>
          </a:xfrm>
          <a:prstGeom prst="rect">
            <a:avLst/>
          </a:prstGeom>
          <a:gradFill flip="none" rotWithShape="1">
            <a:gsLst>
              <a:gs pos="0">
                <a:srgbClr val="0E0E0E">
                  <a:alpha val="50000"/>
                </a:srgbClr>
              </a:gs>
              <a:gs pos="100000">
                <a:srgbClr val="0E0E0E">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584635" y="38862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229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85491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453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1042-0D6E-4726-B903-C6B9629FE302}"/>
              </a:ext>
            </a:extLst>
          </p:cNvPr>
          <p:cNvSpPr>
            <a:spLocks noGrp="1"/>
          </p:cNvSpPr>
          <p:nvPr>
            <p:ph type="title"/>
          </p:nvPr>
        </p:nvSpPr>
        <p:spPr>
          <a:xfrm>
            <a:off x="831850" y="1709739"/>
            <a:ext cx="10515600" cy="3294524"/>
          </a:xfrm>
        </p:spPr>
        <p:txBody>
          <a:bodyPr anchor="b">
            <a:normAutofit/>
          </a:bodyPr>
          <a:lstStyle>
            <a:lvl1pPr>
              <a:defRPr sz="4400">
                <a:solidFill>
                  <a:srgbClr val="F7B5CE"/>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85E0C860-1A7D-4916-B6B5-606FF6104590}"/>
              </a:ext>
            </a:extLst>
          </p:cNvPr>
          <p:cNvSpPr>
            <a:spLocks noGrp="1"/>
          </p:cNvSpPr>
          <p:nvPr>
            <p:ph type="dt" sz="half" idx="10"/>
          </p:nvPr>
        </p:nvSpPr>
        <p:spPr/>
        <p:txBody>
          <a:bodyPr/>
          <a:lstStyle/>
          <a:p>
            <a:fld id="{9E1AD42A-2BFE-4DC4-9B3C-185F83DEA96A}" type="datetimeFigureOut">
              <a:rPr lang="en-US" smtClean="0"/>
              <a:t>2/23/2021</a:t>
            </a:fld>
            <a:endParaRPr lang="en-US"/>
          </a:p>
        </p:txBody>
      </p:sp>
      <p:sp>
        <p:nvSpPr>
          <p:cNvPr id="5" name="Footer Placeholder 4">
            <a:extLst>
              <a:ext uri="{FF2B5EF4-FFF2-40B4-BE49-F238E27FC236}">
                <a16:creationId xmlns:a16="http://schemas.microsoft.com/office/drawing/2014/main" id="{C82A5B85-77EB-45E6-9089-6426DA34C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F56E6-3D56-43E5-BBC8-5B49B32EDFC8}"/>
              </a:ext>
            </a:extLst>
          </p:cNvPr>
          <p:cNvSpPr>
            <a:spLocks noGrp="1"/>
          </p:cNvSpPr>
          <p:nvPr>
            <p:ph type="sldNum" sz="quarter" idx="12"/>
          </p:nvPr>
        </p:nvSpPr>
        <p:spPr/>
        <p:txBody>
          <a:bodyPr/>
          <a:lstStyle/>
          <a:p>
            <a:fld id="{5CD95560-992F-4AC7-96FF-A1443EF8DBA0}" type="slidenum">
              <a:rPr lang="en-US" smtClean="0"/>
              <a:t>‹#›</a:t>
            </a:fld>
            <a:endParaRPr lang="en-US"/>
          </a:p>
        </p:txBody>
      </p:sp>
    </p:spTree>
    <p:extLst>
      <p:ext uri="{BB962C8B-B14F-4D97-AF65-F5344CB8AC3E}">
        <p14:creationId xmlns:p14="http://schemas.microsoft.com/office/powerpoint/2010/main" val="14239032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277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065249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 name="Picture 1" descr="Connection event illustration light&#10;">
            <a:extLst>
              <a:ext uri="{FF2B5EF4-FFF2-40B4-BE49-F238E27FC236}">
                <a16:creationId xmlns:a16="http://schemas.microsoft.com/office/drawing/2014/main" id="{3CD5AAEC-3292-4323-865A-AECEE20574F0}"/>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descr="A close up of a logo&#10;&#10;Description automatically generated">
            <a:extLst>
              <a:ext uri="{FF2B5EF4-FFF2-40B4-BE49-F238E27FC236}">
                <a16:creationId xmlns:a16="http://schemas.microsoft.com/office/drawing/2014/main" id="{C1366E5B-51F3-442E-8ABC-79CE8D6728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9743" y="2739321"/>
            <a:ext cx="2846838" cy="1676403"/>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light">
            <a:extLst>
              <a:ext uri="{FF2B5EF4-FFF2-40B4-BE49-F238E27FC236}">
                <a16:creationId xmlns:a16="http://schemas.microsoft.com/office/drawing/2014/main" id="{93C07C25-293F-4AA4-B79C-AB4923117FCA}"/>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a:xfrm>
            <a:off x="584200" y="3429000"/>
            <a:ext cx="7863840" cy="553998"/>
          </a:xfrm>
          <a:noFill/>
        </p:spPr>
        <p:txBody>
          <a:bodyPr wrap="square"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4411622"/>
            <a:ext cx="7863840" cy="338554"/>
          </a:xfrm>
          <a:noFill/>
        </p:spPr>
        <p:txBody>
          <a:bodyPr wrap="square" lIns="0" tIns="0" rIns="0" bIns="0">
            <a:spAutoFit/>
          </a:bodyPr>
          <a:lstStyle>
            <a:lvl1pPr marL="0" indent="0">
              <a:spcBef>
                <a:spcPts val="0"/>
              </a:spcBef>
              <a:buNone/>
              <a:defRPr sz="22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1157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Up Next Slide">
    <p:bg>
      <p:bgRef idx="1001">
        <a:schemeClr val="bg1"/>
      </p:bgRef>
    </p:bg>
    <p:spTree>
      <p:nvGrpSpPr>
        <p:cNvPr id="1" name=""/>
        <p:cNvGrpSpPr/>
        <p:nvPr/>
      </p:nvGrpSpPr>
      <p:grpSpPr>
        <a:xfrm>
          <a:off x="0" y="0"/>
          <a:ext cx="0" cy="0"/>
          <a:chOff x="0" y="0"/>
          <a:chExt cx="0" cy="0"/>
        </a:xfrm>
      </p:grpSpPr>
      <p:sp>
        <p:nvSpPr>
          <p:cNvPr id="9" name="Title 1"/>
          <p:cNvSpPr>
            <a:spLocks noGrp="1"/>
          </p:cNvSpPr>
          <p:nvPr userDrawn="1">
            <p:ph type="title" hasCustomPrompt="1"/>
          </p:nvPr>
        </p:nvSpPr>
        <p:spPr>
          <a:xfrm>
            <a:off x="584201" y="2979778"/>
            <a:ext cx="7863840" cy="553998"/>
          </a:xfrm>
          <a:noFill/>
        </p:spPr>
        <p:txBody>
          <a:bodyPr wrap="square" lIns="0" tIns="0" rIns="0" bIns="0" anchor="t"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3" name="TextBox 12">
            <a:extLst>
              <a:ext uri="{FF2B5EF4-FFF2-40B4-BE49-F238E27FC236}">
                <a16:creationId xmlns:a16="http://schemas.microsoft.com/office/drawing/2014/main" id="{3ED30143-AFF6-4991-B094-88E24D904AB4}"/>
              </a:ext>
            </a:extLst>
          </p:cNvPr>
          <p:cNvSpPr txBox="1"/>
          <p:nvPr userDrawn="1"/>
        </p:nvSpPr>
        <p:spPr>
          <a:xfrm>
            <a:off x="584200" y="2109621"/>
            <a:ext cx="1465145" cy="430887"/>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800" kern="1200" spc="0" baseline="0">
                <a:solidFill>
                  <a:schemeClr val="accent1"/>
                </a:solidFill>
                <a:latin typeface="+mj-lt"/>
                <a:ea typeface="+mn-ea"/>
                <a:cs typeface="Segoe UI" panose="020B0502040204020203" pitchFamily="34" charset="0"/>
              </a:rPr>
              <a:t>Up next: </a:t>
            </a:r>
          </a:p>
        </p:txBody>
      </p:sp>
    </p:spTree>
    <p:extLst>
      <p:ext uri="{BB962C8B-B14F-4D97-AF65-F5344CB8AC3E}">
        <p14:creationId xmlns:p14="http://schemas.microsoft.com/office/powerpoint/2010/main" val="3927413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96493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6720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5B2E-DC65-4F7D-B9E3-8738D24894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6101C-B21A-448F-9058-7F6CF5FAAF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9A5C8-262A-44BC-A6B1-37282EBACCF1}"/>
              </a:ext>
            </a:extLst>
          </p:cNvPr>
          <p:cNvSpPr>
            <a:spLocks noGrp="1"/>
          </p:cNvSpPr>
          <p:nvPr>
            <p:ph type="dt" sz="half" idx="10"/>
          </p:nvPr>
        </p:nvSpPr>
        <p:spPr/>
        <p:txBody>
          <a:bodyPr/>
          <a:lstStyle/>
          <a:p>
            <a:fld id="{261BF13C-A3F9-434A-84C0-0052FC5F4A3B}" type="datetimeFigureOut">
              <a:rPr lang="en-US" smtClean="0"/>
              <a:t>2/23/2021</a:t>
            </a:fld>
            <a:endParaRPr lang="en-US"/>
          </a:p>
        </p:txBody>
      </p:sp>
      <p:sp>
        <p:nvSpPr>
          <p:cNvPr id="5" name="Footer Placeholder 4">
            <a:extLst>
              <a:ext uri="{FF2B5EF4-FFF2-40B4-BE49-F238E27FC236}">
                <a16:creationId xmlns:a16="http://schemas.microsoft.com/office/drawing/2014/main" id="{38D07D06-C81E-4BF7-AB67-C334AB05E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EDC90-2CCE-4870-8694-E6748829FD30}"/>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124878330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9885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248911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9740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575472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307696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03398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70811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2995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017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511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8880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0058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529827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39354921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85078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85999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4B53B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0323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1EBF47-F327-42AE-B338-14FE430FDA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6171"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62FB5E2A-F19C-4073-AAD0-3C4107B8264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950931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person sitting at a table using a computer&#10;&#10;Description generated with very high confidence">
            <a:extLst>
              <a:ext uri="{FF2B5EF4-FFF2-40B4-BE49-F238E27FC236}">
                <a16:creationId xmlns:a16="http://schemas.microsoft.com/office/drawing/2014/main" id="{6BFB3252-B74E-4D92-B9A3-E8189ACF2CF4}"/>
              </a:ext>
            </a:extLst>
          </p:cNvPr>
          <p:cNvPicPr>
            <a:picLocks noChangeAspect="1"/>
          </p:cNvPicPr>
          <p:nvPr userDrawn="1"/>
        </p:nvPicPr>
        <p:blipFill>
          <a:blip r:embed="rId2"/>
          <a:stretch>
            <a:fillRect/>
          </a:stretch>
        </p:blipFill>
        <p:spPr>
          <a:xfrm>
            <a:off x="0" y="0"/>
            <a:ext cx="12192000" cy="6858972"/>
          </a:xfrm>
          <a:prstGeom prst="rect">
            <a:avLst/>
          </a:prstGeom>
        </p:spPr>
      </p:pic>
      <p:sp>
        <p:nvSpPr>
          <p:cNvPr id="7" name="Rectangle 6">
            <a:extLst>
              <a:ext uri="{FF2B5EF4-FFF2-40B4-BE49-F238E27FC236}">
                <a16:creationId xmlns:a16="http://schemas.microsoft.com/office/drawing/2014/main" id="{B6103242-CA34-4DDF-BE9B-33A641EAA600}"/>
              </a:ext>
            </a:extLst>
          </p:cNvPr>
          <p:cNvSpPr/>
          <p:nvPr userDrawn="1"/>
        </p:nvSpPr>
        <p:spPr bwMode="auto">
          <a:xfrm>
            <a:off x="-1" y="0"/>
            <a:ext cx="10159483" cy="6858972"/>
          </a:xfrm>
          <a:prstGeom prst="rect">
            <a:avLst/>
          </a:prstGeom>
          <a:gradFill flip="none" rotWithShape="1">
            <a:gsLst>
              <a:gs pos="0">
                <a:srgbClr val="000000">
                  <a:alpha val="50000"/>
                </a:srgbClr>
              </a:gs>
              <a:gs pos="57000">
                <a:srgbClr val="000000">
                  <a:alpha val="30000"/>
                </a:srgbClr>
              </a:gs>
              <a:gs pos="78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320445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CE8576-A5C8-40EA-B0D9-85DB9FDFEB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6221" y="205195"/>
            <a:ext cx="1898649" cy="704083"/>
          </a:xfrm>
          <a:prstGeom prst="rect">
            <a:avLst/>
          </a:prstGeom>
        </p:spPr>
      </p:pic>
      <p:pic>
        <p:nvPicPr>
          <p:cNvPr id="4" name="Picture 3">
            <a:extLst>
              <a:ext uri="{FF2B5EF4-FFF2-40B4-BE49-F238E27FC236}">
                <a16:creationId xmlns:a16="http://schemas.microsoft.com/office/drawing/2014/main" id="{8E0CFE91-87CB-4CC3-AABC-2F35D4E2A2F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2191999" cy="6858001"/>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0"/>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2"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9"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11C604ED-0A0D-4961-A0A1-4D8433754BF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09174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6" name="Picture 5" descr="A picture containing person, building, sitting, indoor&#10;&#10;Description automatically generated">
            <a:extLst>
              <a:ext uri="{FF2B5EF4-FFF2-40B4-BE49-F238E27FC236}">
                <a16:creationId xmlns:a16="http://schemas.microsoft.com/office/drawing/2014/main" id="{2DA35AE9-5BCA-477E-880C-E23EB87ECE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1"/>
          </a:xfrm>
          <a:prstGeom prst="rect">
            <a:avLst/>
          </a:prstGeom>
          <a:noFill/>
        </p:spPr>
      </p:pic>
      <p:sp>
        <p:nvSpPr>
          <p:cNvPr id="7" name="Rectangle 6">
            <a:extLst>
              <a:ext uri="{FF2B5EF4-FFF2-40B4-BE49-F238E27FC236}">
                <a16:creationId xmlns:a16="http://schemas.microsoft.com/office/drawing/2014/main" id="{C0169E7A-6F83-4263-8E0B-ACAE53B87FD4}"/>
              </a:ext>
            </a:extLst>
          </p:cNvPr>
          <p:cNvSpPr/>
          <p:nvPr userDrawn="1"/>
        </p:nvSpPr>
        <p:spPr bwMode="auto">
          <a:xfrm>
            <a:off x="-1" y="-972"/>
            <a:ext cx="10159483" cy="6858972"/>
          </a:xfrm>
          <a:prstGeom prst="rect">
            <a:avLst/>
          </a:prstGeom>
          <a:gradFill flip="none" rotWithShape="1">
            <a:gsLst>
              <a:gs pos="0">
                <a:srgbClr val="000000">
                  <a:alpha val="70000"/>
                </a:srgbClr>
              </a:gs>
              <a:gs pos="78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83E85BC9-91F4-4421-9873-3695FBAA70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130098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1242103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73985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704843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751030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89717885"/>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53378405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52739543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5497322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7334105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05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04247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649700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794108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786149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897132857"/>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79018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409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with photo and ti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B87D86-BABA-405F-8219-9C6D6B7BBAF5}"/>
              </a:ext>
            </a:extLst>
          </p:cNvPr>
          <p:cNvSpPr/>
          <p:nvPr userDrawn="1"/>
        </p:nvSpPr>
        <p:spPr>
          <a:xfrm>
            <a:off x="0" y="3320958"/>
            <a:ext cx="12192000" cy="406265"/>
          </a:xfrm>
          <a:prstGeom prst="rect">
            <a:avLst/>
          </a:prstGeom>
          <a:solidFill>
            <a:schemeClr val="accent3">
              <a:lumMod val="10000"/>
              <a:alpha val="4000"/>
            </a:schemeClr>
          </a:solidFill>
        </p:spPr>
        <p:txBody>
          <a:bodyPr rtlCol="0" anchor="ctr">
            <a:spAutoFit/>
          </a:bodyPr>
          <a:lstStyle/>
          <a:p>
            <a:pPr algn="l"/>
            <a:endParaRPr lang="en-US" sz="2000" b="1">
              <a:solidFill>
                <a:srgbClr val="2F2F2F"/>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53998"/>
          </a:xfrm>
        </p:spPr>
        <p:txBody>
          <a:bodyPr wrap="square" lIns="164592" tIns="109728" rIns="164592" bIns="109728">
            <a:spAutoFit/>
          </a:bodyPr>
          <a:lstStyle>
            <a:lvl1pPr marL="0" indent="0">
              <a:spcBef>
                <a:spcPts val="0"/>
              </a:spcBef>
              <a:buNone/>
              <a:defRPr sz="240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69278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Graphic layout: three columns graphic and tex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523949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1882914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Photo Tiles">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6662DBFF-8D19-4392-A535-454BA6F7D6FD}"/>
              </a:ext>
            </a:extLst>
          </p:cNvPr>
          <p:cNvSpPr>
            <a:spLocks noGrp="1"/>
          </p:cNvSpPr>
          <p:nvPr>
            <p:ph type="pic" sz="quarter" idx="21" hasCustomPrompt="1"/>
          </p:nvPr>
        </p:nvSpPr>
        <p:spPr>
          <a:xfrm>
            <a:off x="9624810" y="2397965"/>
            <a:ext cx="2285883" cy="2062070"/>
          </a:xfrm>
          <a:effectLst/>
        </p:spPr>
        <p:txBody>
          <a:bodyPr>
            <a:noAutofit/>
          </a:bodyPr>
          <a:lstStyle/>
          <a:p>
            <a:r>
              <a:rPr lang="en-US"/>
              <a:t> </a:t>
            </a:r>
          </a:p>
        </p:txBody>
      </p:sp>
      <p:sp>
        <p:nvSpPr>
          <p:cNvPr id="5" name="Picture Placeholder 4">
            <a:extLst>
              <a:ext uri="{FF2B5EF4-FFF2-40B4-BE49-F238E27FC236}">
                <a16:creationId xmlns:a16="http://schemas.microsoft.com/office/drawing/2014/main" id="{70FE4992-EDFA-41A4-9DC0-0F3EFB22688D}"/>
              </a:ext>
            </a:extLst>
          </p:cNvPr>
          <p:cNvSpPr>
            <a:spLocks noGrp="1"/>
          </p:cNvSpPr>
          <p:nvPr>
            <p:ph type="pic" sz="quarter" idx="10" hasCustomPrompt="1"/>
          </p:nvPr>
        </p:nvSpPr>
        <p:spPr>
          <a:xfrm>
            <a:off x="281306" y="287747"/>
            <a:ext cx="2285883" cy="2062070"/>
          </a:xfrm>
          <a:effectLst/>
        </p:spPr>
        <p:txBody>
          <a:bodyPr>
            <a:noAutofit/>
          </a:bodyPr>
          <a:lstStyle/>
          <a:p>
            <a:r>
              <a:rPr lang="en-US"/>
              <a:t> </a:t>
            </a:r>
          </a:p>
        </p:txBody>
      </p:sp>
      <p:sp>
        <p:nvSpPr>
          <p:cNvPr id="6" name="Picture Placeholder 4">
            <a:extLst>
              <a:ext uri="{FF2B5EF4-FFF2-40B4-BE49-F238E27FC236}">
                <a16:creationId xmlns:a16="http://schemas.microsoft.com/office/drawing/2014/main" id="{FEE31691-6DAC-4D41-BD22-A96DBD46B922}"/>
              </a:ext>
            </a:extLst>
          </p:cNvPr>
          <p:cNvSpPr>
            <a:spLocks noGrp="1"/>
          </p:cNvSpPr>
          <p:nvPr>
            <p:ph type="pic" sz="quarter" idx="11" hasCustomPrompt="1"/>
          </p:nvPr>
        </p:nvSpPr>
        <p:spPr>
          <a:xfrm>
            <a:off x="9624810" y="287747"/>
            <a:ext cx="2285883" cy="2062070"/>
          </a:xfrm>
          <a:effectLst/>
        </p:spPr>
        <p:txBody>
          <a:bodyPr>
            <a:noAutofit/>
          </a:bodyPr>
          <a:lstStyle/>
          <a:p>
            <a:r>
              <a:rPr lang="en-US"/>
              <a:t> </a:t>
            </a:r>
          </a:p>
        </p:txBody>
      </p:sp>
      <p:sp>
        <p:nvSpPr>
          <p:cNvPr id="7" name="Picture Placeholder 4">
            <a:extLst>
              <a:ext uri="{FF2B5EF4-FFF2-40B4-BE49-F238E27FC236}">
                <a16:creationId xmlns:a16="http://schemas.microsoft.com/office/drawing/2014/main" id="{DBDE6725-DA40-4FC2-B451-83F2B59ADA32}"/>
              </a:ext>
            </a:extLst>
          </p:cNvPr>
          <p:cNvSpPr>
            <a:spLocks noGrp="1"/>
          </p:cNvSpPr>
          <p:nvPr>
            <p:ph type="pic" sz="quarter" idx="12" hasCustomPrompt="1"/>
          </p:nvPr>
        </p:nvSpPr>
        <p:spPr>
          <a:xfrm>
            <a:off x="2617182" y="287747"/>
            <a:ext cx="2285883" cy="2062070"/>
          </a:xfrm>
          <a:effectLst/>
        </p:spPr>
        <p:txBody>
          <a:bodyPr>
            <a:noAutofit/>
          </a:bodyPr>
          <a:lstStyle/>
          <a:p>
            <a:r>
              <a:rPr lang="en-US"/>
              <a:t> </a:t>
            </a:r>
          </a:p>
        </p:txBody>
      </p:sp>
      <p:sp>
        <p:nvSpPr>
          <p:cNvPr id="8" name="Picture Placeholder 4">
            <a:extLst>
              <a:ext uri="{FF2B5EF4-FFF2-40B4-BE49-F238E27FC236}">
                <a16:creationId xmlns:a16="http://schemas.microsoft.com/office/drawing/2014/main" id="{832A8266-7655-4DAC-A49D-95DE93AB52E4}"/>
              </a:ext>
            </a:extLst>
          </p:cNvPr>
          <p:cNvSpPr>
            <a:spLocks noGrp="1"/>
          </p:cNvSpPr>
          <p:nvPr>
            <p:ph type="pic" sz="quarter" idx="13" hasCustomPrompt="1"/>
          </p:nvPr>
        </p:nvSpPr>
        <p:spPr>
          <a:xfrm>
            <a:off x="4953058" y="287747"/>
            <a:ext cx="2285883" cy="2062070"/>
          </a:xfrm>
          <a:effectLst/>
        </p:spPr>
        <p:txBody>
          <a:bodyPr>
            <a:noAutofit/>
          </a:bodyPr>
          <a:lstStyle/>
          <a:p>
            <a:r>
              <a:rPr lang="en-US"/>
              <a:t> </a:t>
            </a:r>
          </a:p>
        </p:txBody>
      </p:sp>
      <p:sp>
        <p:nvSpPr>
          <p:cNvPr id="9" name="Picture Placeholder 4">
            <a:extLst>
              <a:ext uri="{FF2B5EF4-FFF2-40B4-BE49-F238E27FC236}">
                <a16:creationId xmlns:a16="http://schemas.microsoft.com/office/drawing/2014/main" id="{60D0126F-DD85-482B-A52A-BBE842B10BB4}"/>
              </a:ext>
            </a:extLst>
          </p:cNvPr>
          <p:cNvSpPr>
            <a:spLocks noGrp="1"/>
          </p:cNvSpPr>
          <p:nvPr>
            <p:ph type="pic" sz="quarter" idx="14" hasCustomPrompt="1"/>
          </p:nvPr>
        </p:nvSpPr>
        <p:spPr>
          <a:xfrm>
            <a:off x="7288934" y="287747"/>
            <a:ext cx="2285883" cy="2062070"/>
          </a:xfrm>
          <a:effectLst/>
        </p:spPr>
        <p:txBody>
          <a:bodyPr>
            <a:noAutofit/>
          </a:bodyPr>
          <a:lstStyle/>
          <a:p>
            <a:r>
              <a:rPr lang="en-US"/>
              <a:t> </a:t>
            </a:r>
          </a:p>
        </p:txBody>
      </p:sp>
      <p:sp>
        <p:nvSpPr>
          <p:cNvPr id="10" name="Picture Placeholder 4">
            <a:extLst>
              <a:ext uri="{FF2B5EF4-FFF2-40B4-BE49-F238E27FC236}">
                <a16:creationId xmlns:a16="http://schemas.microsoft.com/office/drawing/2014/main" id="{52323539-458A-4893-9F06-AAB75D1BC6D0}"/>
              </a:ext>
            </a:extLst>
          </p:cNvPr>
          <p:cNvSpPr>
            <a:spLocks noGrp="1"/>
          </p:cNvSpPr>
          <p:nvPr>
            <p:ph type="pic" sz="quarter" idx="15" hasCustomPrompt="1"/>
          </p:nvPr>
        </p:nvSpPr>
        <p:spPr>
          <a:xfrm>
            <a:off x="281306" y="4508183"/>
            <a:ext cx="2285883" cy="2062070"/>
          </a:xfrm>
          <a:effectLst/>
        </p:spPr>
        <p:txBody>
          <a:bodyPr>
            <a:noAutofit/>
          </a:bodyPr>
          <a:lstStyle/>
          <a:p>
            <a:r>
              <a:rPr lang="en-US"/>
              <a:t> </a:t>
            </a:r>
          </a:p>
        </p:txBody>
      </p:sp>
      <p:sp>
        <p:nvSpPr>
          <p:cNvPr id="11" name="Picture Placeholder 4">
            <a:extLst>
              <a:ext uri="{FF2B5EF4-FFF2-40B4-BE49-F238E27FC236}">
                <a16:creationId xmlns:a16="http://schemas.microsoft.com/office/drawing/2014/main" id="{A69B0BCF-5152-49DE-9C0F-3428C9CA97BB}"/>
              </a:ext>
            </a:extLst>
          </p:cNvPr>
          <p:cNvSpPr>
            <a:spLocks noGrp="1"/>
          </p:cNvSpPr>
          <p:nvPr>
            <p:ph type="pic" sz="quarter" idx="16" hasCustomPrompt="1"/>
          </p:nvPr>
        </p:nvSpPr>
        <p:spPr>
          <a:xfrm>
            <a:off x="9624810" y="4508183"/>
            <a:ext cx="2285883" cy="2062070"/>
          </a:xfrm>
          <a:effectLst/>
        </p:spPr>
        <p:txBody>
          <a:bodyPr>
            <a:noAutofit/>
          </a:bodyPr>
          <a:lstStyle/>
          <a:p>
            <a:r>
              <a:rPr lang="en-US"/>
              <a:t> </a:t>
            </a:r>
          </a:p>
        </p:txBody>
      </p:sp>
      <p:sp>
        <p:nvSpPr>
          <p:cNvPr id="12" name="Picture Placeholder 4">
            <a:extLst>
              <a:ext uri="{FF2B5EF4-FFF2-40B4-BE49-F238E27FC236}">
                <a16:creationId xmlns:a16="http://schemas.microsoft.com/office/drawing/2014/main" id="{6FE88C02-83B3-40DA-B713-11FADEA51424}"/>
              </a:ext>
            </a:extLst>
          </p:cNvPr>
          <p:cNvSpPr>
            <a:spLocks noGrp="1"/>
          </p:cNvSpPr>
          <p:nvPr>
            <p:ph type="pic" sz="quarter" idx="17" hasCustomPrompt="1"/>
          </p:nvPr>
        </p:nvSpPr>
        <p:spPr>
          <a:xfrm>
            <a:off x="2617182" y="4508183"/>
            <a:ext cx="2285883" cy="2062070"/>
          </a:xfrm>
          <a:effectLst/>
        </p:spPr>
        <p:txBody>
          <a:bodyPr>
            <a:noAutofit/>
          </a:bodyPr>
          <a:lstStyle/>
          <a:p>
            <a:r>
              <a:rPr lang="en-US"/>
              <a:t> </a:t>
            </a:r>
          </a:p>
        </p:txBody>
      </p:sp>
      <p:sp>
        <p:nvSpPr>
          <p:cNvPr id="13" name="Picture Placeholder 4">
            <a:extLst>
              <a:ext uri="{FF2B5EF4-FFF2-40B4-BE49-F238E27FC236}">
                <a16:creationId xmlns:a16="http://schemas.microsoft.com/office/drawing/2014/main" id="{D5E78DC7-2C51-4519-A472-0239F9A3C5B3}"/>
              </a:ext>
            </a:extLst>
          </p:cNvPr>
          <p:cNvSpPr>
            <a:spLocks noGrp="1"/>
          </p:cNvSpPr>
          <p:nvPr>
            <p:ph type="pic" sz="quarter" idx="18" hasCustomPrompt="1"/>
          </p:nvPr>
        </p:nvSpPr>
        <p:spPr>
          <a:xfrm>
            <a:off x="4953058" y="4508183"/>
            <a:ext cx="2285883" cy="2062070"/>
          </a:xfrm>
          <a:effectLst/>
        </p:spPr>
        <p:txBody>
          <a:bodyPr>
            <a:noAutofit/>
          </a:bodyPr>
          <a:lstStyle/>
          <a:p>
            <a:r>
              <a:rPr lang="en-US"/>
              <a:t> </a:t>
            </a:r>
          </a:p>
        </p:txBody>
      </p:sp>
      <p:sp>
        <p:nvSpPr>
          <p:cNvPr id="14" name="Picture Placeholder 4">
            <a:extLst>
              <a:ext uri="{FF2B5EF4-FFF2-40B4-BE49-F238E27FC236}">
                <a16:creationId xmlns:a16="http://schemas.microsoft.com/office/drawing/2014/main" id="{8E98ABD1-17F9-487D-BCE4-6F1E51937205}"/>
              </a:ext>
            </a:extLst>
          </p:cNvPr>
          <p:cNvSpPr>
            <a:spLocks noGrp="1"/>
          </p:cNvSpPr>
          <p:nvPr>
            <p:ph type="pic" sz="quarter" idx="19" hasCustomPrompt="1"/>
          </p:nvPr>
        </p:nvSpPr>
        <p:spPr>
          <a:xfrm>
            <a:off x="7288934" y="4508183"/>
            <a:ext cx="2285883" cy="2062070"/>
          </a:xfrm>
          <a:effectLst/>
        </p:spPr>
        <p:txBody>
          <a:bodyPr>
            <a:noAutofit/>
          </a:bodyPr>
          <a:lstStyle/>
          <a:p>
            <a:r>
              <a:rPr lang="en-US"/>
              <a:t> </a:t>
            </a:r>
          </a:p>
        </p:txBody>
      </p:sp>
      <p:sp>
        <p:nvSpPr>
          <p:cNvPr id="20" name="Picture Placeholder 4">
            <a:extLst>
              <a:ext uri="{FF2B5EF4-FFF2-40B4-BE49-F238E27FC236}">
                <a16:creationId xmlns:a16="http://schemas.microsoft.com/office/drawing/2014/main" id="{104F4E67-E0B7-41C4-896F-09B9400F156D}"/>
              </a:ext>
            </a:extLst>
          </p:cNvPr>
          <p:cNvSpPr>
            <a:spLocks noGrp="1"/>
          </p:cNvSpPr>
          <p:nvPr>
            <p:ph type="pic" sz="quarter" idx="20" hasCustomPrompt="1"/>
          </p:nvPr>
        </p:nvSpPr>
        <p:spPr>
          <a:xfrm>
            <a:off x="281306" y="2397965"/>
            <a:ext cx="2285883" cy="2062070"/>
          </a:xfrm>
          <a:effectLst/>
        </p:spPr>
        <p:txBody>
          <a:bodyPr>
            <a:noAutofit/>
          </a:bodyPr>
          <a:lstStyle/>
          <a:p>
            <a:r>
              <a:rPr lang="en-US"/>
              <a:t> </a:t>
            </a:r>
          </a:p>
        </p:txBody>
      </p:sp>
      <p:sp>
        <p:nvSpPr>
          <p:cNvPr id="22" name="Picture Placeholder 4">
            <a:extLst>
              <a:ext uri="{FF2B5EF4-FFF2-40B4-BE49-F238E27FC236}">
                <a16:creationId xmlns:a16="http://schemas.microsoft.com/office/drawing/2014/main" id="{636C3184-A491-4261-905A-2CD72CB5ABA5}"/>
              </a:ext>
            </a:extLst>
          </p:cNvPr>
          <p:cNvSpPr>
            <a:spLocks noGrp="1"/>
          </p:cNvSpPr>
          <p:nvPr>
            <p:ph type="pic" sz="quarter" idx="22" hasCustomPrompt="1"/>
          </p:nvPr>
        </p:nvSpPr>
        <p:spPr>
          <a:xfrm>
            <a:off x="2617182" y="2397965"/>
            <a:ext cx="2285883" cy="2062070"/>
          </a:xfrm>
          <a:effectLst/>
        </p:spPr>
        <p:txBody>
          <a:bodyPr>
            <a:noAutofit/>
          </a:bodyPr>
          <a:lstStyle/>
          <a:p>
            <a:r>
              <a:rPr lang="en-US"/>
              <a:t> </a:t>
            </a:r>
          </a:p>
        </p:txBody>
      </p:sp>
      <p:sp>
        <p:nvSpPr>
          <p:cNvPr id="23" name="Picture Placeholder 4">
            <a:extLst>
              <a:ext uri="{FF2B5EF4-FFF2-40B4-BE49-F238E27FC236}">
                <a16:creationId xmlns:a16="http://schemas.microsoft.com/office/drawing/2014/main" id="{A178DF10-18AE-4536-9000-039509BF872B}"/>
              </a:ext>
            </a:extLst>
          </p:cNvPr>
          <p:cNvSpPr>
            <a:spLocks noGrp="1"/>
          </p:cNvSpPr>
          <p:nvPr>
            <p:ph type="pic" sz="quarter" idx="23" hasCustomPrompt="1"/>
          </p:nvPr>
        </p:nvSpPr>
        <p:spPr>
          <a:xfrm>
            <a:off x="4953058" y="2397965"/>
            <a:ext cx="2285883" cy="2062070"/>
          </a:xfrm>
          <a:effectLst/>
        </p:spPr>
        <p:txBody>
          <a:bodyPr>
            <a:noAutofit/>
          </a:bodyPr>
          <a:lstStyle/>
          <a:p>
            <a:r>
              <a:rPr lang="en-US"/>
              <a:t> </a:t>
            </a:r>
          </a:p>
        </p:txBody>
      </p:sp>
      <p:sp>
        <p:nvSpPr>
          <p:cNvPr id="24" name="Picture Placeholder 4">
            <a:extLst>
              <a:ext uri="{FF2B5EF4-FFF2-40B4-BE49-F238E27FC236}">
                <a16:creationId xmlns:a16="http://schemas.microsoft.com/office/drawing/2014/main" id="{2358FB77-E43E-4D13-9428-C44CC58DAA44}"/>
              </a:ext>
            </a:extLst>
          </p:cNvPr>
          <p:cNvSpPr>
            <a:spLocks noGrp="1"/>
          </p:cNvSpPr>
          <p:nvPr>
            <p:ph type="pic" sz="quarter" idx="24" hasCustomPrompt="1"/>
          </p:nvPr>
        </p:nvSpPr>
        <p:spPr>
          <a:xfrm>
            <a:off x="7288934" y="2397965"/>
            <a:ext cx="2285883" cy="2062070"/>
          </a:xfrm>
          <a:effectLst/>
        </p:spPr>
        <p:txBody>
          <a:bodyPr>
            <a:noAutofit/>
          </a:bodyPr>
          <a:lstStyle/>
          <a:p>
            <a:r>
              <a:rPr lang="en-US"/>
              <a:t> </a:t>
            </a:r>
          </a:p>
        </p:txBody>
      </p:sp>
    </p:spTree>
    <p:extLst>
      <p:ext uri="{BB962C8B-B14F-4D97-AF65-F5344CB8AC3E}">
        <p14:creationId xmlns:p14="http://schemas.microsoft.com/office/powerpoint/2010/main" val="404648899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529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2247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276119"/>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329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5961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224719"/>
            <a:ext cx="11339774" cy="325911"/>
          </a:xfrm>
        </p:spPr>
        <p:txBody>
          <a:bodyPr wrap="square" lIns="0" tIns="0" rIns="0" bIns="0">
            <a:spAutoFit/>
          </a:bodyPr>
          <a:lstStyle>
            <a:lvl1pPr marL="0" indent="0">
              <a:lnSpc>
                <a:spcPct val="90000"/>
              </a:lnSpc>
              <a:spcBef>
                <a:spcPts val="0"/>
              </a:spcBef>
              <a:spcAft>
                <a:spcPts val="1273"/>
              </a:spcAft>
              <a:buNone/>
              <a:defRPr sz="2353"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6" name="Text Placeholder 3">
            <a:extLst>
              <a:ext uri="{FF2B5EF4-FFF2-40B4-BE49-F238E27FC236}">
                <a16:creationId xmlns:a16="http://schemas.microsoft.com/office/drawing/2014/main" id="{6282C874-2703-E74A-8B1A-E0001531138C}"/>
              </a:ext>
            </a:extLst>
          </p:cNvPr>
          <p:cNvSpPr>
            <a:spLocks noGrp="1"/>
          </p:cNvSpPr>
          <p:nvPr>
            <p:ph type="body" sz="quarter" idx="13" hasCustomPrompt="1"/>
          </p:nvPr>
        </p:nvSpPr>
        <p:spPr>
          <a:xfrm>
            <a:off x="426423" y="334867"/>
            <a:ext cx="11339774" cy="149375"/>
          </a:xfrm>
        </p:spPr>
        <p:txBody>
          <a:bodyPr wrap="square" lIns="0" tIns="0" rIns="0" bIns="0">
            <a:spAutoFit/>
          </a:bodyPr>
          <a:lstStyle>
            <a:lvl1pPr marL="0" indent="0">
              <a:lnSpc>
                <a:spcPct val="90000"/>
              </a:lnSpc>
              <a:spcBef>
                <a:spcPts val="0"/>
              </a:spcBef>
              <a:spcAft>
                <a:spcPts val="1273"/>
              </a:spcAft>
              <a:buNone/>
              <a:defRPr sz="1077" b="0" i="0">
                <a:solidFill>
                  <a:schemeClr val="accent3"/>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8929644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32341"/>
            <a:ext cx="11336038" cy="758022"/>
          </a:xfrm>
          <a:prstGeom prst="rect">
            <a:avLst/>
          </a:prstGeom>
        </p:spPr>
        <p:txBody>
          <a:bodyPr vert="horz" wrap="square" lIns="0" tIns="164592" rIns="0" bIns="0" rtlCol="0" anchor="t">
            <a:noAutofit/>
          </a:bodyPr>
          <a:lstStyle>
            <a:lvl1pPr>
              <a:defRPr sz="3139">
                <a:gradFill>
                  <a:gsLst>
                    <a:gs pos="1250">
                      <a:schemeClr val="tx2"/>
                    </a:gs>
                    <a:gs pos="100000">
                      <a:schemeClr val="tx2"/>
                    </a:gs>
                  </a:gsLst>
                  <a:lin ang="5400000" scaled="0"/>
                </a:gradFill>
              </a:defRPr>
            </a:lvl1pPr>
          </a:lstStyle>
          <a:p>
            <a:r>
              <a:rPr lang="en-US"/>
              <a:t>Title</a:t>
            </a:r>
          </a:p>
        </p:txBody>
      </p:sp>
    </p:spTree>
    <p:extLst>
      <p:ext uri="{BB962C8B-B14F-4D97-AF65-F5344CB8AC3E}">
        <p14:creationId xmlns:p14="http://schemas.microsoft.com/office/powerpoint/2010/main" val="2823147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hoto - Securit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AFD07E-8505-404E-ABF1-7FEBC84648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6171"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62FB5E2A-F19C-4073-AAD0-3C4107B8264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798308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2FAC1B-7775-F740-ADBB-6C1CD9F0F11B}" type="datetimeFigureOut">
              <a:rPr lang="en-US"/>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CE51-A69C-6A4E-8FC0-AF712C6F5661}" type="slidenum">
              <a:rPr lang="en-US"/>
              <a:t>‹#›</a:t>
            </a:fld>
            <a:endParaRPr lang="en-US"/>
          </a:p>
        </p:txBody>
      </p:sp>
    </p:spTree>
    <p:extLst>
      <p:ext uri="{BB962C8B-B14F-4D97-AF65-F5344CB8AC3E}">
        <p14:creationId xmlns:p14="http://schemas.microsoft.com/office/powerpoint/2010/main" val="26936651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794679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874450"/>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770319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3919"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7635044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9"/>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00098453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000" y="455313"/>
            <a:ext cx="11306469" cy="666336"/>
          </a:xfrm>
        </p:spPr>
        <p:txBody>
          <a:bodyPr vert="horz" wrap="square" lIns="0" tIns="164592" rIns="0" bIns="0" rtlCol="0" anchor="t">
            <a:noAutofit/>
          </a:bodyPr>
          <a:lstStyle>
            <a:lvl1pPr>
              <a:defRPr lang="en-US" sz="3135"/>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6" y="1161160"/>
            <a:ext cx="7278947" cy="5696841"/>
          </a:xfrm>
          <a:prstGeom prst="rect">
            <a:avLst/>
          </a:prstGeom>
        </p:spPr>
      </p:pic>
      <p:sp>
        <p:nvSpPr>
          <p:cNvPr id="5" name="Rectangle 4">
            <a:extLst>
              <a:ext uri="{FF2B5EF4-FFF2-40B4-BE49-F238E27FC236}">
                <a16:creationId xmlns:a16="http://schemas.microsoft.com/office/drawing/2014/main" id="{AAAC3D0A-6AF2-412E-B297-98D86CFFC8A5}"/>
              </a:ext>
            </a:extLst>
          </p:cNvPr>
          <p:cNvSpPr/>
          <p:nvPr userDrawn="1"/>
        </p:nvSpPr>
        <p:spPr bwMode="auto">
          <a:xfrm>
            <a:off x="5457356" y="1290641"/>
            <a:ext cx="6734644" cy="5004928"/>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0884341"/>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11278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White Title, 1/3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80543" y="591423"/>
            <a:ext cx="2817667" cy="861774"/>
          </a:xfrm>
        </p:spPr>
        <p:txBody>
          <a:bodyP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30912500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1228420"/>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22019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D1E737-71B8-420E-8D0A-B8A83318EB50}"/>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018487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grpSp>
        <p:nvGrpSpPr>
          <p:cNvPr id="6" name="Group 5">
            <a:extLst>
              <a:ext uri="{FF2B5EF4-FFF2-40B4-BE49-F238E27FC236}">
                <a16:creationId xmlns:a16="http://schemas.microsoft.com/office/drawing/2014/main" id="{ABE12B07-9970-40CE-ACF8-D61A3F3F1BA2}"/>
              </a:ext>
            </a:extLst>
          </p:cNvPr>
          <p:cNvGrpSpPr>
            <a:grpSpLocks noChangeAspect="1"/>
          </p:cNvGrpSpPr>
          <p:nvPr userDrawn="1"/>
        </p:nvGrpSpPr>
        <p:grpSpPr bwMode="black">
          <a:xfrm>
            <a:off x="426425" y="438484"/>
            <a:ext cx="1043869" cy="224138"/>
            <a:chOff x="457200" y="1643393"/>
            <a:chExt cx="4492753" cy="964540"/>
          </a:xfrm>
        </p:grpSpPr>
        <p:pic>
          <p:nvPicPr>
            <p:cNvPr id="8" name="Picture 7">
              <a:extLst>
                <a:ext uri="{FF2B5EF4-FFF2-40B4-BE49-F238E27FC236}">
                  <a16:creationId xmlns:a16="http://schemas.microsoft.com/office/drawing/2014/main" id="{D4719D43-411B-4704-8F3F-FF07A8F9A1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149D71ED-6F6E-48AC-85DE-ADB1F5BC383C}"/>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89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grpSp>
        <p:nvGrpSpPr>
          <p:cNvPr id="6" name="Group 5">
            <a:extLst>
              <a:ext uri="{FF2B5EF4-FFF2-40B4-BE49-F238E27FC236}">
                <a16:creationId xmlns:a16="http://schemas.microsoft.com/office/drawing/2014/main" id="{8187C728-3559-407B-BA9A-0872EBFFF654}"/>
              </a:ext>
            </a:extLst>
          </p:cNvPr>
          <p:cNvGrpSpPr>
            <a:grpSpLocks noChangeAspect="1"/>
          </p:cNvGrpSpPr>
          <p:nvPr userDrawn="1"/>
        </p:nvGrpSpPr>
        <p:grpSpPr bwMode="black">
          <a:xfrm>
            <a:off x="426425" y="438438"/>
            <a:ext cx="1043869" cy="224138"/>
            <a:chOff x="457200" y="1643393"/>
            <a:chExt cx="4492753" cy="964540"/>
          </a:xfrm>
        </p:grpSpPr>
        <p:pic>
          <p:nvPicPr>
            <p:cNvPr id="7" name="Picture 6">
              <a:extLst>
                <a:ext uri="{FF2B5EF4-FFF2-40B4-BE49-F238E27FC236}">
                  <a16:creationId xmlns:a16="http://schemas.microsoft.com/office/drawing/2014/main" id="{005688E4-76C1-45EC-8965-792A5E0DD6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8F094EC6-E4F6-4344-99BE-D31A422986EC}"/>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7943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solidFill>
          <a:schemeClr val="tx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Speaker name</a:t>
            </a:r>
          </a:p>
          <a:p>
            <a:pPr lvl="0"/>
            <a:r>
              <a:rPr lang="en-US"/>
              <a:t>Date</a:t>
            </a:r>
          </a:p>
        </p:txBody>
      </p:sp>
      <p:pic>
        <p:nvPicPr>
          <p:cNvPr id="3" name="Picture 2" descr="A close up of a logo&#10;&#10;Description automatically generated">
            <a:extLst>
              <a:ext uri="{FF2B5EF4-FFF2-40B4-BE49-F238E27FC236}">
                <a16:creationId xmlns:a16="http://schemas.microsoft.com/office/drawing/2014/main" id="{F83F2B12-5048-AB44-A75D-9C9276686F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545" y="386213"/>
            <a:ext cx="1097280" cy="234818"/>
          </a:xfrm>
          <a:prstGeom prst="rect">
            <a:avLst/>
          </a:prstGeom>
        </p:spPr>
      </p:pic>
    </p:spTree>
    <p:extLst>
      <p:ext uri="{BB962C8B-B14F-4D97-AF65-F5344CB8AC3E}">
        <p14:creationId xmlns:p14="http://schemas.microsoft.com/office/powerpoint/2010/main" val="98646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bg2"/>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7046165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2842724"/>
            <a:ext cx="3632388" cy="1172553"/>
          </a:xfrm>
        </p:spPr>
        <p:txBody>
          <a:bodyPr lIns="0" tIns="0" rIns="0" bIns="0" anchor="ctr"/>
          <a:lstStyle>
            <a:lvl1pPr>
              <a:defRPr sz="32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784386"/>
            <a:ext cx="3618382" cy="3289228"/>
          </a:xfrm>
        </p:spPr>
        <p:txBody>
          <a:bodyPr wrap="square" lIns="0" tIns="0" rIns="0" bIns="0" anchor="ctr">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20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899462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y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91B8B3-6A3A-E249-8537-E3F2B3A1FA80}"/>
              </a:ext>
            </a:extLst>
          </p:cNvPr>
          <p:cNvSpPr>
            <a:spLocks noGrp="1"/>
          </p:cNvSpPr>
          <p:nvPr>
            <p:ph type="title"/>
          </p:nvPr>
        </p:nvSpPr>
        <p:spPr>
          <a:xfrm>
            <a:off x="429383" y="226511"/>
            <a:ext cx="11333080" cy="741053"/>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248376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81422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000"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Subhead</a:t>
            </a:r>
            <a:r>
              <a:rPr lang="pt-BR"/>
              <a:t> Segoe UI</a:t>
            </a:r>
          </a:p>
          <a:p>
            <a:pPr lvl="0"/>
            <a:r>
              <a:rPr lang="pt-BR" err="1"/>
              <a:t>Subhead</a:t>
            </a:r>
            <a:r>
              <a:rPr lang="pt-BR"/>
              <a:t> Segoe UI </a:t>
            </a:r>
          </a:p>
          <a:p>
            <a:pPr lvl="0"/>
            <a:r>
              <a:rPr lang="pt-BR" err="1"/>
              <a:t>Subhead</a:t>
            </a:r>
            <a:r>
              <a:rPr lang="pt-BR"/>
              <a:t> Segoe UI </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3983564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9791858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661484"/>
            <a:ext cx="7474643" cy="3535032"/>
          </a:xfrm>
          <a:noFill/>
        </p:spPr>
        <p:txBody>
          <a:bodyPr vert="horz" wrap="square" lIns="0" tIns="0" rIns="0" bIns="0" rtlCol="0" anchor="ctr" anchorCtr="0">
            <a:noAutofit/>
          </a:bodyPr>
          <a:lstStyle>
            <a:lvl1pPr>
              <a:lnSpc>
                <a:spcPct val="90000"/>
              </a:lnSpc>
              <a:defRPr lang="en-US" sz="54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87432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orange">
    <p:bg>
      <p:bgPr>
        <a:solidFill>
          <a:schemeClr val="accent1"/>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661484"/>
            <a:ext cx="7474643" cy="3535032"/>
          </a:xfrm>
          <a:noFill/>
        </p:spPr>
        <p:txBody>
          <a:bodyPr vert="horz" wrap="square" lIns="0" tIns="0" rIns="0" bIns="0" rtlCol="0" anchor="ctr" anchorCtr="0">
            <a:noAutofit/>
          </a:bodyPr>
          <a:lstStyle>
            <a:lvl1pPr>
              <a:lnSpc>
                <a:spcPct val="90000"/>
              </a:lnSpc>
              <a:defRPr lang="en-US" sz="5400"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90280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orange">
    <p:bg>
      <p:bgPr>
        <a:solidFill>
          <a:schemeClr val="accent3"/>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661484"/>
            <a:ext cx="7474643" cy="3535032"/>
          </a:xfrm>
          <a:noFill/>
        </p:spPr>
        <p:txBody>
          <a:bodyPr vert="horz" wrap="square" lIns="0" tIns="0" rIns="0" bIns="0" rtlCol="0" anchor="ctr" anchorCtr="0">
            <a:noAutofit/>
          </a:bodyPr>
          <a:lstStyle>
            <a:lvl1pPr>
              <a:lnSpc>
                <a:spcPct val="90000"/>
              </a:lnSpc>
              <a:defRPr lang="en-US" sz="5400"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67214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orange">
    <p:bg>
      <p:bgPr>
        <a:solidFill>
          <a:schemeClr val="accent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661484"/>
            <a:ext cx="7474643" cy="3535032"/>
          </a:xfrm>
          <a:noFill/>
        </p:spPr>
        <p:txBody>
          <a:bodyPr vert="horz" wrap="square" lIns="0" tIns="0" rIns="0" bIns="0" rtlCol="0" anchor="ctr" anchorCtr="0">
            <a:noAutofit/>
          </a:bodyPr>
          <a:lstStyle>
            <a:lvl1pPr>
              <a:lnSpc>
                <a:spcPct val="90000"/>
              </a:lnSpc>
              <a:defRPr lang="en-US" sz="5400"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02939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1140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15561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grpSp>
        <p:nvGrpSpPr>
          <p:cNvPr id="6" name="Group 5">
            <a:extLst>
              <a:ext uri="{FF2B5EF4-FFF2-40B4-BE49-F238E27FC236}">
                <a16:creationId xmlns:a16="http://schemas.microsoft.com/office/drawing/2014/main" id="{3FAD38E5-115E-44E2-A090-4E5A5B32EC32}"/>
              </a:ext>
            </a:extLst>
          </p:cNvPr>
          <p:cNvGrpSpPr>
            <a:grpSpLocks noChangeAspect="1"/>
          </p:cNvGrpSpPr>
          <p:nvPr userDrawn="1"/>
        </p:nvGrpSpPr>
        <p:grpSpPr bwMode="black">
          <a:xfrm>
            <a:off x="426425" y="438484"/>
            <a:ext cx="1043869" cy="224138"/>
            <a:chOff x="457200" y="1643393"/>
            <a:chExt cx="4492753" cy="964540"/>
          </a:xfrm>
        </p:grpSpPr>
        <p:pic>
          <p:nvPicPr>
            <p:cNvPr id="9" name="Picture 8">
              <a:extLst>
                <a:ext uri="{FF2B5EF4-FFF2-40B4-BE49-F238E27FC236}">
                  <a16:creationId xmlns:a16="http://schemas.microsoft.com/office/drawing/2014/main" id="{F33D328A-3C7A-4CF6-909C-6957F49A0A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BCB3B6D9-E316-4B6A-93BF-548DC41C60C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00098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orange content ful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726" y="1435099"/>
            <a:ext cx="11018838" cy="5129213"/>
          </a:xfrm>
        </p:spPr>
        <p:txBody>
          <a:bodyP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74B4C094-EB84-D74E-A90D-9A006CCF006E}"/>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7" name="Rectangle 6">
            <a:extLst>
              <a:ext uri="{FF2B5EF4-FFF2-40B4-BE49-F238E27FC236}">
                <a16:creationId xmlns:a16="http://schemas.microsoft.com/office/drawing/2014/main" id="{ABAEE4B6-FE04-1B46-9452-BA60C65FDE1F}"/>
              </a:ext>
            </a:extLst>
          </p:cNvPr>
          <p:cNvSpPr/>
          <p:nvPr userDrawn="1"/>
        </p:nvSpPr>
        <p:spPr bwMode="auto">
          <a:xfrm>
            <a:off x="0" y="0"/>
            <a:ext cx="1179576" cy="1179576"/>
          </a:xfrm>
          <a:prstGeom prst="rect">
            <a:avLst/>
          </a:prstGeom>
          <a:solidFill>
            <a:srgbClr val="E15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165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88432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orange content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095923" y="1435099"/>
            <a:ext cx="5669280" cy="5129213"/>
          </a:xfrm>
        </p:spPr>
        <p:txBody>
          <a:bodyPr anchor="ct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23D35028-A078-AC4E-BCC2-F9B9C58A03AF}"/>
              </a:ext>
            </a:extLst>
          </p:cNvPr>
          <p:cNvSpPr/>
          <p:nvPr userDrawn="1"/>
        </p:nvSpPr>
        <p:spPr bwMode="auto">
          <a:xfrm>
            <a:off x="0" y="0"/>
            <a:ext cx="1179576" cy="1179576"/>
          </a:xfrm>
          <a:prstGeom prst="rect">
            <a:avLst/>
          </a:prstGeom>
          <a:solidFill>
            <a:srgbClr val="E15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6214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 content ful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726" y="1435099"/>
            <a:ext cx="11018838" cy="5129213"/>
          </a:xfrm>
        </p:spPr>
        <p:txBody>
          <a:bodyP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ADDC008F-4598-0F43-8EBC-6FED7CAD609C}"/>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7" name="Rectangle 6">
            <a:extLst>
              <a:ext uri="{FF2B5EF4-FFF2-40B4-BE49-F238E27FC236}">
                <a16:creationId xmlns:a16="http://schemas.microsoft.com/office/drawing/2014/main" id="{89C81CDB-7F55-8342-BD82-ED103326947F}"/>
              </a:ext>
            </a:extLst>
          </p:cNvPr>
          <p:cNvSpPr/>
          <p:nvPr userDrawn="1"/>
        </p:nvSpPr>
        <p:spPr bwMode="auto">
          <a:xfrm>
            <a:off x="0" y="0"/>
            <a:ext cx="1179576" cy="1179576"/>
          </a:xfrm>
          <a:prstGeom prst="rect">
            <a:avLst/>
          </a:prstGeom>
          <a:solidFill>
            <a:srgbClr val="B530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9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 content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3">
            <a:extLst>
              <a:ext uri="{FF2B5EF4-FFF2-40B4-BE49-F238E27FC236}">
                <a16:creationId xmlns:a16="http://schemas.microsoft.com/office/drawing/2014/main" id="{1AFD59AE-CC39-AC43-B860-BC82A1F854B1}"/>
              </a:ext>
            </a:extLst>
          </p:cNvPr>
          <p:cNvSpPr>
            <a:spLocks noGrp="1"/>
          </p:cNvSpPr>
          <p:nvPr>
            <p:ph sz="quarter" idx="10"/>
          </p:nvPr>
        </p:nvSpPr>
        <p:spPr>
          <a:xfrm>
            <a:off x="6095923" y="1435099"/>
            <a:ext cx="5669280" cy="5129213"/>
          </a:xfrm>
        </p:spPr>
        <p:txBody>
          <a:bodyPr anchor="ct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5C256513-365A-EA43-B200-D484B27522A8}"/>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8" name="Rectangle 7">
            <a:extLst>
              <a:ext uri="{FF2B5EF4-FFF2-40B4-BE49-F238E27FC236}">
                <a16:creationId xmlns:a16="http://schemas.microsoft.com/office/drawing/2014/main" id="{75B70FE8-7FDC-804B-B0D9-15BD9411E6A2}"/>
              </a:ext>
            </a:extLst>
          </p:cNvPr>
          <p:cNvSpPr/>
          <p:nvPr userDrawn="1"/>
        </p:nvSpPr>
        <p:spPr bwMode="auto">
          <a:xfrm>
            <a:off x="0" y="0"/>
            <a:ext cx="1179576" cy="1179576"/>
          </a:xfrm>
          <a:prstGeom prst="rect">
            <a:avLst/>
          </a:prstGeom>
          <a:solidFill>
            <a:srgbClr val="B530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274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 content ful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726" y="1435099"/>
            <a:ext cx="11018838" cy="5129213"/>
          </a:xfrm>
        </p:spPr>
        <p:txBody>
          <a:bodyP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11A058A9-684D-964D-B349-6C6B50BBDD70}"/>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7" name="Rectangle 6">
            <a:extLst>
              <a:ext uri="{FF2B5EF4-FFF2-40B4-BE49-F238E27FC236}">
                <a16:creationId xmlns:a16="http://schemas.microsoft.com/office/drawing/2014/main" id="{7CC0FA33-9446-E648-A06E-0B56BC06D09D}"/>
              </a:ext>
            </a:extLst>
          </p:cNvPr>
          <p:cNvSpPr/>
          <p:nvPr userDrawn="1"/>
        </p:nvSpPr>
        <p:spPr bwMode="auto">
          <a:xfrm>
            <a:off x="0" y="0"/>
            <a:ext cx="1179576" cy="1179576"/>
          </a:xfrm>
          <a:prstGeom prst="rect">
            <a:avLst/>
          </a:prstGeom>
          <a:solidFill>
            <a:srgbClr val="6D3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6769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 content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3">
            <a:extLst>
              <a:ext uri="{FF2B5EF4-FFF2-40B4-BE49-F238E27FC236}">
                <a16:creationId xmlns:a16="http://schemas.microsoft.com/office/drawing/2014/main" id="{F90ED753-3509-5E41-9633-EF2D01CBAD0E}"/>
              </a:ext>
            </a:extLst>
          </p:cNvPr>
          <p:cNvSpPr>
            <a:spLocks noGrp="1"/>
          </p:cNvSpPr>
          <p:nvPr>
            <p:ph sz="quarter" idx="10"/>
          </p:nvPr>
        </p:nvSpPr>
        <p:spPr>
          <a:xfrm>
            <a:off x="6095923" y="1435099"/>
            <a:ext cx="5669280" cy="5129213"/>
          </a:xfrm>
        </p:spPr>
        <p:txBody>
          <a:bodyPr anchor="ct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9E85E6D7-F9C6-E244-8799-0E33B1A04A63}"/>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8" name="Rectangle 7">
            <a:extLst>
              <a:ext uri="{FF2B5EF4-FFF2-40B4-BE49-F238E27FC236}">
                <a16:creationId xmlns:a16="http://schemas.microsoft.com/office/drawing/2014/main" id="{DB99BD11-70B8-994B-945F-30829836A661}"/>
              </a:ext>
            </a:extLst>
          </p:cNvPr>
          <p:cNvSpPr/>
          <p:nvPr userDrawn="1"/>
        </p:nvSpPr>
        <p:spPr bwMode="auto">
          <a:xfrm>
            <a:off x="0" y="0"/>
            <a:ext cx="1179576" cy="1179576"/>
          </a:xfrm>
          <a:prstGeom prst="rect">
            <a:avLst/>
          </a:prstGeom>
          <a:solidFill>
            <a:srgbClr val="6D3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236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 and Content y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29383" y="226511"/>
            <a:ext cx="11333080" cy="741053"/>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726" y="1435099"/>
            <a:ext cx="11018838" cy="5129213"/>
          </a:xfrm>
        </p:spPr>
        <p:txBody>
          <a:bodyP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715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720926"/>
            <a:ext cx="7474869" cy="1416149"/>
          </a:xfrm>
          <a:noFill/>
        </p:spPr>
        <p:txBody>
          <a:bodyPr lIns="0" tIns="0" rIns="0" bIns="0" anchor="ctr" anchorCtr="0"/>
          <a:lstStyle>
            <a:lvl1pPr>
              <a:lnSpc>
                <a:spcPct val="100000"/>
              </a:lnSpc>
              <a:spcAft>
                <a:spcPts val="1274"/>
              </a:spcAft>
              <a:defRPr sz="3600" spc="0" baseline="0">
                <a:solidFill>
                  <a:schemeClr val="bg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grpSp>
        <p:nvGrpSpPr>
          <p:cNvPr id="6" name="Group 5">
            <a:extLst>
              <a:ext uri="{FF2B5EF4-FFF2-40B4-BE49-F238E27FC236}">
                <a16:creationId xmlns:a16="http://schemas.microsoft.com/office/drawing/2014/main" id="{61352D87-5F63-4A7A-8E3C-E5D738BA99BA}"/>
              </a:ext>
            </a:extLst>
          </p:cNvPr>
          <p:cNvGrpSpPr>
            <a:grpSpLocks noChangeAspect="1"/>
          </p:cNvGrpSpPr>
          <p:nvPr userDrawn="1"/>
        </p:nvGrpSpPr>
        <p:grpSpPr bwMode="black">
          <a:xfrm>
            <a:off x="426425" y="438438"/>
            <a:ext cx="1043869" cy="224138"/>
            <a:chOff x="457200" y="1643393"/>
            <a:chExt cx="4492753" cy="964540"/>
          </a:xfrm>
        </p:grpSpPr>
        <p:pic>
          <p:nvPicPr>
            <p:cNvPr id="7" name="Picture 6">
              <a:extLst>
                <a:ext uri="{FF2B5EF4-FFF2-40B4-BE49-F238E27FC236}">
                  <a16:creationId xmlns:a16="http://schemas.microsoft.com/office/drawing/2014/main" id="{3971E1FE-1E62-4FCC-AB57-840ABC91A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a:extLst>
                <a:ext uri="{FF2B5EF4-FFF2-40B4-BE49-F238E27FC236}">
                  <a16:creationId xmlns:a16="http://schemas.microsoft.com/office/drawing/2014/main" id="{AEBA7EC8-E8DE-4CD5-B1EA-36A290D225D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77013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99A0AB81-A60C-4CA0-85EA-4B8750197B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702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0"/>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138960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68745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9" name="Title Placeholder 1">
            <a:extLst>
              <a:ext uri="{FF2B5EF4-FFF2-40B4-BE49-F238E27FC236}">
                <a16:creationId xmlns:a16="http://schemas.microsoft.com/office/drawing/2014/main" id="{2934D783-76B7-4B2D-A0BE-5A3A02E34E20}"/>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Tree>
    <p:extLst>
      <p:ext uri="{BB962C8B-B14F-4D97-AF65-F5344CB8AC3E}">
        <p14:creationId xmlns:p14="http://schemas.microsoft.com/office/powerpoint/2010/main" val="35334475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46282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orkflow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Tree>
    <p:extLst>
      <p:ext uri="{BB962C8B-B14F-4D97-AF65-F5344CB8AC3E}">
        <p14:creationId xmlns:p14="http://schemas.microsoft.com/office/powerpoint/2010/main" val="181761055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09551570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99078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775804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22622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54440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54363-C018-4343-A3D8-4DC8D133C370}"/>
              </a:ext>
            </a:extLst>
          </p:cNvPr>
          <p:cNvGrpSpPr/>
          <p:nvPr userDrawn="1"/>
        </p:nvGrpSpPr>
        <p:grpSpPr>
          <a:xfrm>
            <a:off x="4913053" y="1161481"/>
            <a:ext cx="7278947" cy="5696033"/>
            <a:chOff x="5026084" y="1184275"/>
            <a:chExt cx="7424905" cy="5810250"/>
          </a:xfrm>
        </p:grpSpPr>
        <p:pic>
          <p:nvPicPr>
            <p:cNvPr id="5" name="Picture 4" descr="A screenshot of a computer&#10;&#10;Description generated with very high confidence">
              <a:extLst>
                <a:ext uri="{FF2B5EF4-FFF2-40B4-BE49-F238E27FC236}">
                  <a16:creationId xmlns:a16="http://schemas.microsoft.com/office/drawing/2014/main" id="{480C916E-AB00-4B8D-A691-ED0539F623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26084" y="1184275"/>
              <a:ext cx="7424905" cy="5810250"/>
            </a:xfrm>
            <a:prstGeom prst="rect">
              <a:avLst/>
            </a:prstGeom>
          </p:spPr>
        </p:pic>
        <p:pic>
          <p:nvPicPr>
            <p:cNvPr id="6" name="Picture 5">
              <a:extLst>
                <a:ext uri="{FF2B5EF4-FFF2-40B4-BE49-F238E27FC236}">
                  <a16:creationId xmlns:a16="http://schemas.microsoft.com/office/drawing/2014/main" id="{D6282BD7-E62E-4D6B-8024-07E5481216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3985" y="1447796"/>
              <a:ext cx="6827004" cy="4907188"/>
            </a:xfrm>
            <a:prstGeom prst="rect">
              <a:avLst/>
            </a:prstGeom>
          </p:spPr>
        </p:pic>
      </p:grpSp>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spTree>
    <p:extLst>
      <p:ext uri="{BB962C8B-B14F-4D97-AF65-F5344CB8AC3E}">
        <p14:creationId xmlns:p14="http://schemas.microsoft.com/office/powerpoint/2010/main" val="3060680223"/>
      </p:ext>
    </p:extLst>
  </p:cSld>
  <p:clrMapOvr>
    <a:masterClrMapping/>
  </p:clrMapOvr>
  <p:transition>
    <p:fade/>
  </p:transition>
  <p:extLst>
    <p:ext uri="{DCECCB84-F9BA-43D5-87BE-67443E8EF086}">
      <p15:sldGuideLst xmlns:p15="http://schemas.microsoft.com/office/powerpoint/2012/main">
        <p15:guide id="1" orient="horz" pos="1008">
          <p15:clr>
            <a:srgbClr val="FBAE40"/>
          </p15:clr>
        </p15:guide>
        <p15:guide id="2" orient="horz" pos="3911">
          <p15:clr>
            <a:srgbClr val="FBAE40"/>
          </p15:clr>
        </p15:guide>
        <p15:guide id="3" pos="347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2CBF1561-AC46-430D-A840-8E31B6AA23EE}"/>
              </a:ext>
            </a:extLst>
          </p:cNvPr>
          <p:cNvSpPr>
            <a:spLocks noGrp="1"/>
          </p:cNvSpPr>
          <p:nvPr>
            <p:ph type="body" sz="quarter" idx="10"/>
          </p:nvPr>
        </p:nvSpPr>
        <p:spPr>
          <a:xfrm>
            <a:off x="269240" y="1189178"/>
            <a:ext cx="11653523" cy="2203552"/>
          </a:xfrm>
        </p:spPr>
        <p:txBody>
          <a:bodyPr vert="horz" wrap="square" lIns="146304" tIns="91440" rIns="146304" bIns="91440" rtlCol="0">
            <a:spAutoFit/>
          </a:bodyPr>
          <a:lstStyle>
            <a:lvl1pPr>
              <a:defRPr lang="en-US">
                <a:gradFill>
                  <a:gsLst>
                    <a:gs pos="1250">
                      <a:schemeClr val="tx1"/>
                    </a:gs>
                    <a:gs pos="99000">
                      <a:schemeClr val="tx1"/>
                    </a:gs>
                  </a:gsLst>
                  <a:lin ang="5400000" scaled="0"/>
                </a:gradFill>
              </a:defRPr>
            </a:lvl1pPr>
            <a:lvl2pPr>
              <a:defRPr lang="en-US" sz="1961"/>
            </a:lvl2pPr>
            <a:lvl3pPr>
              <a:defRPr lang="en-US"/>
            </a:lvl3pPr>
            <a:lvl4pPr>
              <a:defRPr lang="en-US"/>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Tree>
    <p:extLst>
      <p:ext uri="{BB962C8B-B14F-4D97-AF65-F5344CB8AC3E}">
        <p14:creationId xmlns:p14="http://schemas.microsoft.com/office/powerpoint/2010/main" val="30036738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3376758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769185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41"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23.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22.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hyperlink" Target="aka.ms/MSLists"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media/image22.emf"/><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theme" Target="../theme/theme4.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image" Target="../media/image26.png"/><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theme" Target="../theme/theme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image" Target="../media/image30.emf"/><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8" Type="http://schemas.openxmlformats.org/officeDocument/2006/relationships/slideLayout" Target="../slideLayouts/slideLayout110.xml"/><Relationship Id="rId3"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9211754"/>
      </p:ext>
    </p:extLst>
  </p:cSld>
  <p:clrMap bg1="lt1" tx1="dk1" bg2="lt2" tx2="dk2" accent1="accent1" accent2="accent2" accent3="accent3" accent4="accent4" accent5="accent5" accent6="accent6" hlink="hlink" folHlink="folHlink"/>
  <p:sldLayoutIdLst>
    <p:sldLayoutId id="2147484943" r:id="rId1"/>
    <p:sldLayoutId id="2147484944" r:id="rId2"/>
    <p:sldLayoutId id="2147496007" r:id="rId3"/>
    <p:sldLayoutId id="2147496008" r:id="rId4"/>
    <p:sldLayoutId id="2147484946" r:id="rId5"/>
    <p:sldLayoutId id="2147496010" r:id="rId6"/>
    <p:sldLayoutId id="2147484948" r:id="rId7"/>
    <p:sldLayoutId id="2147496012" r:id="rId8"/>
    <p:sldLayoutId id="2147484949" r:id="rId9"/>
    <p:sldLayoutId id="2147496014" r:id="rId10"/>
    <p:sldLayoutId id="2147483671" r:id="rId11"/>
    <p:sldLayoutId id="2147484950" r:id="rId12"/>
    <p:sldLayoutId id="2147484951" r:id="rId13"/>
    <p:sldLayoutId id="2147484952" r:id="rId14"/>
    <p:sldLayoutId id="2147483675" r:id="rId15"/>
    <p:sldLayoutId id="2147484955" r:id="rId16"/>
    <p:sldLayoutId id="2147484956" r:id="rId17"/>
    <p:sldLayoutId id="2147483678" r:id="rId18"/>
    <p:sldLayoutId id="2147484957" r:id="rId19"/>
    <p:sldLayoutId id="2147484964" r:id="rId20"/>
    <p:sldLayoutId id="2147483681" r:id="rId21"/>
    <p:sldLayoutId id="2147483682" r:id="rId22"/>
    <p:sldLayoutId id="2147483683" r:id="rId2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9381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4953" r:id="rId26"/>
    <p:sldLayoutId id="2147484954" r:id="rId27"/>
    <p:sldLayoutId id="2147484947" r:id="rId28"/>
    <p:sldLayoutId id="2147484959" r:id="rId29"/>
    <p:sldLayoutId id="2147484961" r:id="rId30"/>
    <p:sldLayoutId id="2147484963" r:id="rId31"/>
    <p:sldLayoutId id="2147484945" r:id="rId32"/>
    <p:sldLayoutId id="2147484958" r:id="rId33"/>
    <p:sldLayoutId id="2147484960" r:id="rId34"/>
    <p:sldLayoutId id="2147484962" r:id="rId35"/>
    <p:sldLayoutId id="2147483720" r:id="rId36"/>
    <p:sldLayoutId id="2147483721" r:id="rId37"/>
    <p:sldLayoutId id="2147483722" r:id="rId38"/>
    <p:sldLayoutId id="2147483723" r:id="rId39"/>
    <p:sldLayoutId id="2147483725" r:id="rId40"/>
  </p:sldLayoutIdLst>
  <p:transition>
    <p:fade/>
  </p:transition>
  <p:txStyles>
    <p:titleStyle>
      <a:lvl1pPr algn="l" defTabSz="914367" rtl="0" eaLnBrk="1" latinLnBrk="0" hangingPunct="1">
        <a:lnSpc>
          <a:spcPct val="90000"/>
        </a:lnSpc>
        <a:spcBef>
          <a:spcPct val="0"/>
        </a:spcBef>
        <a:buNone/>
        <a:defRPr lang="en-US" sz="3137" b="0" kern="1200" cap="none" spc="-147"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userDrawn="1">
            <p:ph type="body" idx="1"/>
          </p:nvPr>
        </p:nvSpPr>
        <p:spPr>
          <a:xfrm>
            <a:off x="429383" y="1365952"/>
            <a:ext cx="11333080" cy="184665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userDrawn="1"/>
        </p:nvGrpSpPr>
        <p:grpSpPr>
          <a:xfrm>
            <a:off x="13042277" y="608049"/>
            <a:ext cx="762212" cy="6249956"/>
            <a:chOff x="13152703" y="620154"/>
            <a:chExt cx="777496" cy="6374376"/>
          </a:xfrm>
        </p:grpSpPr>
        <p:pic>
          <p:nvPicPr>
            <p:cNvPr id="5" name="Picture 4"/>
            <p:cNvPicPr>
              <a:picLocks noChangeAspect="1"/>
            </p:cNvPicPr>
            <p:nvPr userDrawn="1"/>
          </p:nvPicPr>
          <p:blipFill rotWithShape="1">
            <a:blip r:embed="rId25" cstate="email">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userDrawn="1"/>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userDrawn="1"/>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userDrawn="1"/>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userDrawn="1"/>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userDrawn="1"/>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userDrawn="1"/>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userDrawn="1"/>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userDrawn="1"/>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userDrawn="1"/>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
        <p:nvSpPr>
          <p:cNvPr id="17" name="TextBox 16">
            <a:extLst>
              <a:ext uri="{FF2B5EF4-FFF2-40B4-BE49-F238E27FC236}">
                <a16:creationId xmlns:a16="http://schemas.microsoft.com/office/drawing/2014/main" id="{24E10E21-0C12-9940-BDB8-566A67DB5B54}"/>
              </a:ext>
            </a:extLst>
          </p:cNvPr>
          <p:cNvSpPr txBox="1"/>
          <p:nvPr userDrawn="1"/>
        </p:nvSpPr>
        <p:spPr>
          <a:xfrm>
            <a:off x="421748" y="6639337"/>
            <a:ext cx="3808854" cy="145424"/>
          </a:xfrm>
          <a:prstGeom prst="rect">
            <a:avLst/>
          </a:prstGeom>
          <a:noFill/>
          <a:ln>
            <a:noFill/>
          </a:ln>
        </p:spPr>
        <p:txBody>
          <a:bodyPr wrap="square" lIns="0" tIns="0" rIns="0" bIns="0" rtlCol="0">
            <a:spAutoFit/>
          </a:bodyPr>
          <a:lstStyle/>
          <a:p>
            <a:pPr>
              <a:lnSpc>
                <a:spcPct val="90000"/>
              </a:lnSpc>
              <a:spcAft>
                <a:spcPts val="600"/>
              </a:spcAft>
            </a:pPr>
            <a:r>
              <a:rPr lang="en-US" sz="1050">
                <a:gradFill>
                  <a:gsLst>
                    <a:gs pos="2917">
                      <a:schemeClr val="tx1"/>
                    </a:gs>
                    <a:gs pos="30000">
                      <a:schemeClr val="tx1"/>
                    </a:gs>
                  </a:gsLst>
                  <a:lin ang="5400000" scaled="0"/>
                </a:gradFill>
              </a:rPr>
              <a:t>Learn more: </a:t>
            </a:r>
            <a:r>
              <a:rPr lang="en-US" sz="1050">
                <a:gradFill>
                  <a:gsLst>
                    <a:gs pos="2917">
                      <a:schemeClr val="tx1"/>
                    </a:gs>
                    <a:gs pos="30000">
                      <a:schemeClr val="tx1"/>
                    </a:gs>
                  </a:gsLst>
                  <a:lin ang="5400000" scaled="0"/>
                </a:gradFill>
                <a:hlinkClick r:id="rId27"/>
              </a:rPr>
              <a:t>aka.ms/MSLists</a:t>
            </a:r>
            <a:endParaRPr lang="en-US" sz="105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28333783"/>
      </p:ext>
    </p:extLst>
  </p:cSld>
  <p:clrMap bg1="lt1" tx1="dk1" bg2="lt2" tx2="dk2" accent1="accent1" accent2="accent2" accent3="accent3" accent4="accent4" accent5="accent5" accent6="accent6" hlink="hlink" folHlink="folHlink"/>
  <p:sldLayoutIdLst>
    <p:sldLayoutId id="2147496005" r:id="rId1"/>
    <p:sldLayoutId id="2147496006" r:id="rId2"/>
    <p:sldLayoutId id="2147483716" r:id="rId3"/>
    <p:sldLayoutId id="2147496009" r:id="rId4"/>
    <p:sldLayoutId id="2147483712" r:id="rId5"/>
    <p:sldLayoutId id="2147496011" r:id="rId6"/>
    <p:sldLayoutId id="2147496013" r:id="rId7"/>
    <p:sldLayoutId id="2147483672" r:id="rId8"/>
    <p:sldLayoutId id="2147496015" r:id="rId9"/>
    <p:sldLayoutId id="2147483674" r:id="rId10"/>
    <p:sldLayoutId id="2147483710" r:id="rId11"/>
    <p:sldLayoutId id="2147483711" r:id="rId12"/>
    <p:sldLayoutId id="2147483676" r:id="rId13"/>
    <p:sldLayoutId id="2147484941" r:id="rId14"/>
    <p:sldLayoutId id="2147483677" r:id="rId15"/>
    <p:sldLayoutId id="2147483679" r:id="rId16"/>
    <p:sldLayoutId id="2147483717" r:id="rId17"/>
    <p:sldLayoutId id="2147483713" r:id="rId18"/>
    <p:sldLayoutId id="2147483718" r:id="rId19"/>
    <p:sldLayoutId id="2147483714" r:id="rId20"/>
    <p:sldLayoutId id="2147483719" r:id="rId21"/>
    <p:sldLayoutId id="2147483715" r:id="rId22"/>
    <p:sldLayoutId id="2147483680" r:id="rId2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3361385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3" r:id="rId11"/>
    <p:sldLayoutId id="2147483837" r:id="rId12"/>
    <p:sldLayoutId id="2147483838" r:id="rId13"/>
    <p:sldLayoutId id="2147483839" r:id="rId14"/>
    <p:sldLayoutId id="2147483840" r:id="rId15"/>
    <p:sldLayoutId id="2147496003" r:id="rId16"/>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p15:clr>
            <a:srgbClr val="F26B43"/>
          </p15:clr>
        </p15:guide>
        <p15:guide id="26" orient="horz" pos="4045">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6289" r:id="rId1"/>
    <p:sldLayoutId id="2147486290" r:id="rId2"/>
    <p:sldLayoutId id="2147486291" r:id="rId3"/>
    <p:sldLayoutId id="2147486292" r:id="rId4"/>
    <p:sldLayoutId id="2147486293" r:id="rId5"/>
    <p:sldLayoutId id="2147486294" r:id="rId6"/>
    <p:sldLayoutId id="2147486295" r:id="rId7"/>
    <p:sldLayoutId id="2147486296" r:id="rId8"/>
    <p:sldLayoutId id="2147486297" r:id="rId9"/>
    <p:sldLayoutId id="2147486298" r:id="rId10"/>
    <p:sldLayoutId id="2147486299" r:id="rId11"/>
    <p:sldLayoutId id="2147486300" r:id="rId12"/>
    <p:sldLayoutId id="2147486301" r:id="rId13"/>
    <p:sldLayoutId id="2147486302" r:id="rId14"/>
    <p:sldLayoutId id="2147486303" r:id="rId15"/>
    <p:sldLayoutId id="2147486304" r:id="rId16"/>
    <p:sldLayoutId id="2147486305" r:id="rId17"/>
    <p:sldLayoutId id="2147486306" r:id="rId18"/>
    <p:sldLayoutId id="2147486307" r:id="rId19"/>
    <p:sldLayoutId id="2147486308" r:id="rId20"/>
    <p:sldLayoutId id="2147486309" r:id="rId21"/>
    <p:sldLayoutId id="2147486310" r:id="rId22"/>
    <p:sldLayoutId id="2147486311" r:id="rId23"/>
    <p:sldLayoutId id="2147486312" r:id="rId24"/>
    <p:sldLayoutId id="2147486313" r:id="rId25"/>
    <p:sldLayoutId id="2147486314" r:id="rId26"/>
    <p:sldLayoutId id="2147486315" r:id="rId27"/>
    <p:sldLayoutId id="2147486316" r:id="rId28"/>
    <p:sldLayoutId id="2147486317" r:id="rId29"/>
    <p:sldLayoutId id="2147486318" r:id="rId30"/>
    <p:sldLayoutId id="2147486319" r:id="rId31"/>
    <p:sldLayoutId id="2147486320" r:id="rId32"/>
    <p:sldLayoutId id="2147486494" r:id="rId33"/>
    <p:sldLayoutId id="2147486495" r:id="rId34"/>
    <p:sldLayoutId id="2147486496" r:id="rId35"/>
    <p:sldLayoutId id="2147486497" r:id="rId36"/>
    <p:sldLayoutId id="2147486498" r:id="rId37"/>
    <p:sldLayoutId id="2147486543"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69.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10.xml"/><Relationship Id="rId1" Type="http://schemas.openxmlformats.org/officeDocument/2006/relationships/slideLayout" Target="../slideLayouts/slideLayout88.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139.xml"/><Relationship Id="rId5" Type="http://schemas.openxmlformats.org/officeDocument/2006/relationships/image" Target="../media/image81.pn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89.png"/><Relationship Id="rId4" Type="http://schemas.openxmlformats.org/officeDocument/2006/relationships/image" Target="../media/image88.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91.png"/><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9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63.pn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E2B2-6E8D-4E8E-A0C3-713C16F72CBD}"/>
              </a:ext>
            </a:extLst>
          </p:cNvPr>
          <p:cNvSpPr>
            <a:spLocks noGrp="1"/>
          </p:cNvSpPr>
          <p:nvPr>
            <p:ph type="title"/>
          </p:nvPr>
        </p:nvSpPr>
        <p:spPr>
          <a:xfrm>
            <a:off x="584635" y="3670380"/>
            <a:ext cx="5083629" cy="1107996"/>
          </a:xfrm>
        </p:spPr>
        <p:txBody>
          <a:bodyPr/>
          <a:lstStyle/>
          <a:p>
            <a:r>
              <a:rPr lang="en-US"/>
              <a:t>Microsoft Teams</a:t>
            </a:r>
          </a:p>
        </p:txBody>
      </p:sp>
      <p:sp>
        <p:nvSpPr>
          <p:cNvPr id="9" name="Text Placeholder 7">
            <a:extLst>
              <a:ext uri="{FF2B5EF4-FFF2-40B4-BE49-F238E27FC236}">
                <a16:creationId xmlns:a16="http://schemas.microsoft.com/office/drawing/2014/main" id="{3269DC94-C12C-4ED9-96BD-FC3F57617F99}"/>
              </a:ext>
            </a:extLst>
          </p:cNvPr>
          <p:cNvSpPr>
            <a:spLocks noGrp="1"/>
          </p:cNvSpPr>
          <p:nvPr>
            <p:ph type="body" sz="quarter" idx="12"/>
          </p:nvPr>
        </p:nvSpPr>
        <p:spPr>
          <a:xfrm>
            <a:off x="584200" y="4778376"/>
            <a:ext cx="5084064" cy="1446550"/>
          </a:xfrm>
        </p:spPr>
        <p:txBody>
          <a:bodyPr/>
          <a:lstStyle/>
          <a:p>
            <a:r>
              <a:rPr lang="en-US" sz="2400"/>
              <a:t>Come together to get work done</a:t>
            </a:r>
          </a:p>
          <a:p>
            <a:endParaRPr lang="en-US" sz="1800"/>
          </a:p>
          <a:p>
            <a:r>
              <a:rPr lang="en-US" sz="1800"/>
              <a:t>Name</a:t>
            </a:r>
          </a:p>
          <a:p>
            <a:r>
              <a:rPr lang="en-US" sz="1800"/>
              <a:t>Date</a:t>
            </a:r>
          </a:p>
          <a:p>
            <a:r>
              <a:rPr lang="en-US"/>
              <a:t> </a:t>
            </a:r>
          </a:p>
        </p:txBody>
      </p:sp>
    </p:spTree>
    <p:extLst>
      <p:ext uri="{BB962C8B-B14F-4D97-AF65-F5344CB8AC3E}">
        <p14:creationId xmlns:p14="http://schemas.microsoft.com/office/powerpoint/2010/main" val="36504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2114CA-2E39-48BF-8482-268D47B048B7}"/>
              </a:ext>
            </a:extLst>
          </p:cNvPr>
          <p:cNvSpPr>
            <a:spLocks noGrp="1"/>
          </p:cNvSpPr>
          <p:nvPr>
            <p:ph type="title"/>
          </p:nvPr>
        </p:nvSpPr>
        <p:spPr>
          <a:xfrm>
            <a:off x="0" y="174815"/>
            <a:ext cx="12192000" cy="742300"/>
          </a:xfrm>
        </p:spPr>
        <p:txBody>
          <a:bodyPr/>
          <a:lstStyle/>
          <a:p>
            <a:pPr algn="ctr"/>
            <a:r>
              <a:rPr lang="en-US" sz="4000"/>
              <a:t>Track what matters most with Microsoft Lists</a:t>
            </a:r>
          </a:p>
        </p:txBody>
      </p:sp>
      <p:grpSp>
        <p:nvGrpSpPr>
          <p:cNvPr id="12" name="Group 271">
            <a:extLst>
              <a:ext uri="{FF2B5EF4-FFF2-40B4-BE49-F238E27FC236}">
                <a16:creationId xmlns:a16="http://schemas.microsoft.com/office/drawing/2014/main" id="{EE9EBD71-A76B-C841-A665-ED5621F28CCC}"/>
              </a:ext>
            </a:extLst>
          </p:cNvPr>
          <p:cNvGrpSpPr>
            <a:grpSpLocks noChangeAspect="1"/>
          </p:cNvGrpSpPr>
          <p:nvPr/>
        </p:nvGrpSpPr>
        <p:grpSpPr bwMode="auto">
          <a:xfrm>
            <a:off x="418958" y="1570760"/>
            <a:ext cx="1092171" cy="873735"/>
            <a:chOff x="2449" y="3408"/>
            <a:chExt cx="175" cy="140"/>
          </a:xfrm>
        </p:grpSpPr>
        <p:sp>
          <p:nvSpPr>
            <p:cNvPr id="13" name="Freeform 272">
              <a:extLst>
                <a:ext uri="{FF2B5EF4-FFF2-40B4-BE49-F238E27FC236}">
                  <a16:creationId xmlns:a16="http://schemas.microsoft.com/office/drawing/2014/main" id="{22B1FF82-FB38-7B47-87A7-6C70DE35BC53}"/>
                </a:ext>
              </a:extLst>
            </p:cNvPr>
            <p:cNvSpPr>
              <a:spLocks/>
            </p:cNvSpPr>
            <p:nvPr/>
          </p:nvSpPr>
          <p:spPr bwMode="auto">
            <a:xfrm>
              <a:off x="2519" y="3478"/>
              <a:ext cx="105" cy="70"/>
            </a:xfrm>
            <a:custGeom>
              <a:avLst/>
              <a:gdLst>
                <a:gd name="T0" fmla="*/ 169 w 169"/>
                <a:gd name="T1" fmla="*/ 0 h 113"/>
                <a:gd name="T2" fmla="*/ 169 w 169"/>
                <a:gd name="T3" fmla="*/ 0 h 113"/>
                <a:gd name="T4" fmla="*/ 141 w 169"/>
                <a:gd name="T5" fmla="*/ 0 h 113"/>
                <a:gd name="T6" fmla="*/ 141 w 169"/>
                <a:gd name="T7" fmla="*/ 85 h 113"/>
                <a:gd name="T8" fmla="*/ 0 w 169"/>
                <a:gd name="T9" fmla="*/ 85 h 113"/>
                <a:gd name="T10" fmla="*/ 0 w 169"/>
                <a:gd name="T11" fmla="*/ 113 h 113"/>
                <a:gd name="T12" fmla="*/ 169 w 169"/>
                <a:gd name="T13" fmla="*/ 113 h 113"/>
                <a:gd name="T14" fmla="*/ 169 w 169"/>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13">
                  <a:moveTo>
                    <a:pt x="169" y="0"/>
                  </a:moveTo>
                  <a:lnTo>
                    <a:pt x="169" y="0"/>
                  </a:lnTo>
                  <a:lnTo>
                    <a:pt x="141" y="0"/>
                  </a:lnTo>
                  <a:lnTo>
                    <a:pt x="141" y="85"/>
                  </a:lnTo>
                  <a:lnTo>
                    <a:pt x="0" y="85"/>
                  </a:lnTo>
                  <a:lnTo>
                    <a:pt x="0" y="113"/>
                  </a:lnTo>
                  <a:lnTo>
                    <a:pt x="169" y="113"/>
                  </a:lnTo>
                  <a:lnTo>
                    <a:pt x="16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73">
              <a:extLst>
                <a:ext uri="{FF2B5EF4-FFF2-40B4-BE49-F238E27FC236}">
                  <a16:creationId xmlns:a16="http://schemas.microsoft.com/office/drawing/2014/main" id="{59CE4134-A783-AD4D-96D8-B13CE14347E3}"/>
                </a:ext>
              </a:extLst>
            </p:cNvPr>
            <p:cNvSpPr>
              <a:spLocks/>
            </p:cNvSpPr>
            <p:nvPr/>
          </p:nvSpPr>
          <p:spPr bwMode="auto">
            <a:xfrm>
              <a:off x="2449" y="3408"/>
              <a:ext cx="105" cy="70"/>
            </a:xfrm>
            <a:custGeom>
              <a:avLst/>
              <a:gdLst>
                <a:gd name="T0" fmla="*/ 169 w 169"/>
                <a:gd name="T1" fmla="*/ 0 h 113"/>
                <a:gd name="T2" fmla="*/ 169 w 169"/>
                <a:gd name="T3" fmla="*/ 0 h 113"/>
                <a:gd name="T4" fmla="*/ 0 w 169"/>
                <a:gd name="T5" fmla="*/ 0 h 113"/>
                <a:gd name="T6" fmla="*/ 0 w 169"/>
                <a:gd name="T7" fmla="*/ 113 h 113"/>
                <a:gd name="T8" fmla="*/ 169 w 169"/>
                <a:gd name="T9" fmla="*/ 113 h 113"/>
                <a:gd name="T10" fmla="*/ 169 w 169"/>
                <a:gd name="T11" fmla="*/ 0 h 113"/>
              </a:gdLst>
              <a:ahLst/>
              <a:cxnLst>
                <a:cxn ang="0">
                  <a:pos x="T0" y="T1"/>
                </a:cxn>
                <a:cxn ang="0">
                  <a:pos x="T2" y="T3"/>
                </a:cxn>
                <a:cxn ang="0">
                  <a:pos x="T4" y="T5"/>
                </a:cxn>
                <a:cxn ang="0">
                  <a:pos x="T6" y="T7"/>
                </a:cxn>
                <a:cxn ang="0">
                  <a:pos x="T8" y="T9"/>
                </a:cxn>
                <a:cxn ang="0">
                  <a:pos x="T10" y="T11"/>
                </a:cxn>
              </a:cxnLst>
              <a:rect l="0" t="0" r="r" b="b"/>
              <a:pathLst>
                <a:path w="169" h="113">
                  <a:moveTo>
                    <a:pt x="169" y="0"/>
                  </a:moveTo>
                  <a:lnTo>
                    <a:pt x="169" y="0"/>
                  </a:lnTo>
                  <a:lnTo>
                    <a:pt x="0" y="0"/>
                  </a:lnTo>
                  <a:lnTo>
                    <a:pt x="0" y="113"/>
                  </a:lnTo>
                  <a:lnTo>
                    <a:pt x="169" y="113"/>
                  </a:lnTo>
                  <a:lnTo>
                    <a:pt x="16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74">
              <a:extLst>
                <a:ext uri="{FF2B5EF4-FFF2-40B4-BE49-F238E27FC236}">
                  <a16:creationId xmlns:a16="http://schemas.microsoft.com/office/drawing/2014/main" id="{1D3FA36B-468D-8845-BE41-6F41728D1C62}"/>
                </a:ext>
              </a:extLst>
            </p:cNvPr>
            <p:cNvSpPr>
              <a:spLocks/>
            </p:cNvSpPr>
            <p:nvPr/>
          </p:nvSpPr>
          <p:spPr bwMode="auto">
            <a:xfrm>
              <a:off x="2483" y="3443"/>
              <a:ext cx="105" cy="71"/>
            </a:xfrm>
            <a:custGeom>
              <a:avLst/>
              <a:gdLst>
                <a:gd name="T0" fmla="*/ 169 w 169"/>
                <a:gd name="T1" fmla="*/ 0 h 113"/>
                <a:gd name="T2" fmla="*/ 169 w 169"/>
                <a:gd name="T3" fmla="*/ 0 h 113"/>
                <a:gd name="T4" fmla="*/ 141 w 169"/>
                <a:gd name="T5" fmla="*/ 0 h 113"/>
                <a:gd name="T6" fmla="*/ 141 w 169"/>
                <a:gd name="T7" fmla="*/ 84 h 113"/>
                <a:gd name="T8" fmla="*/ 0 w 169"/>
                <a:gd name="T9" fmla="*/ 84 h 113"/>
                <a:gd name="T10" fmla="*/ 0 w 169"/>
                <a:gd name="T11" fmla="*/ 113 h 113"/>
                <a:gd name="T12" fmla="*/ 169 w 169"/>
                <a:gd name="T13" fmla="*/ 113 h 113"/>
                <a:gd name="T14" fmla="*/ 169 w 169"/>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13">
                  <a:moveTo>
                    <a:pt x="169" y="0"/>
                  </a:moveTo>
                  <a:lnTo>
                    <a:pt x="169" y="0"/>
                  </a:lnTo>
                  <a:lnTo>
                    <a:pt x="141" y="0"/>
                  </a:lnTo>
                  <a:lnTo>
                    <a:pt x="141" y="84"/>
                  </a:lnTo>
                  <a:lnTo>
                    <a:pt x="0" y="84"/>
                  </a:lnTo>
                  <a:lnTo>
                    <a:pt x="0" y="113"/>
                  </a:lnTo>
                  <a:lnTo>
                    <a:pt x="169" y="113"/>
                  </a:lnTo>
                  <a:lnTo>
                    <a:pt x="16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 name="Group 27">
            <a:extLst>
              <a:ext uri="{FF2B5EF4-FFF2-40B4-BE49-F238E27FC236}">
                <a16:creationId xmlns:a16="http://schemas.microsoft.com/office/drawing/2014/main" id="{3B688849-1A27-5B41-99DD-644C2650289F}"/>
              </a:ext>
            </a:extLst>
          </p:cNvPr>
          <p:cNvGrpSpPr>
            <a:grpSpLocks noChangeAspect="1"/>
          </p:cNvGrpSpPr>
          <p:nvPr/>
        </p:nvGrpSpPr>
        <p:grpSpPr bwMode="auto">
          <a:xfrm>
            <a:off x="419661" y="3532763"/>
            <a:ext cx="1090765" cy="578295"/>
            <a:chOff x="2423" y="874"/>
            <a:chExt cx="232" cy="123"/>
          </a:xfrm>
        </p:grpSpPr>
        <p:sp>
          <p:nvSpPr>
            <p:cNvPr id="17" name="Freeform 28">
              <a:extLst>
                <a:ext uri="{FF2B5EF4-FFF2-40B4-BE49-F238E27FC236}">
                  <a16:creationId xmlns:a16="http://schemas.microsoft.com/office/drawing/2014/main" id="{EF74AF65-96A6-8F4D-91DE-3365E4286555}"/>
                </a:ext>
              </a:extLst>
            </p:cNvPr>
            <p:cNvSpPr>
              <a:spLocks/>
            </p:cNvSpPr>
            <p:nvPr/>
          </p:nvSpPr>
          <p:spPr bwMode="auto">
            <a:xfrm>
              <a:off x="2493" y="874"/>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9">
              <a:extLst>
                <a:ext uri="{FF2B5EF4-FFF2-40B4-BE49-F238E27FC236}">
                  <a16:creationId xmlns:a16="http://schemas.microsoft.com/office/drawing/2014/main" id="{28988293-F69F-114E-BDA5-1B685BF4B3D4}"/>
                </a:ext>
              </a:extLst>
            </p:cNvPr>
            <p:cNvSpPr>
              <a:spLocks/>
            </p:cNvSpPr>
            <p:nvPr/>
          </p:nvSpPr>
          <p:spPr bwMode="auto">
            <a:xfrm>
              <a:off x="2477" y="948"/>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30">
              <a:extLst>
                <a:ext uri="{FF2B5EF4-FFF2-40B4-BE49-F238E27FC236}">
                  <a16:creationId xmlns:a16="http://schemas.microsoft.com/office/drawing/2014/main" id="{E9E06D88-B670-A44B-85C4-B90DF8E54285}"/>
                </a:ext>
              </a:extLst>
            </p:cNvPr>
            <p:cNvSpPr>
              <a:spLocks/>
            </p:cNvSpPr>
            <p:nvPr/>
          </p:nvSpPr>
          <p:spPr bwMode="auto">
            <a:xfrm>
              <a:off x="2423" y="965"/>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1">
              <a:extLst>
                <a:ext uri="{FF2B5EF4-FFF2-40B4-BE49-F238E27FC236}">
                  <a16:creationId xmlns:a16="http://schemas.microsoft.com/office/drawing/2014/main" id="{2EE2EC25-5CC0-2348-AFC9-C0C038D788C3}"/>
                </a:ext>
              </a:extLst>
            </p:cNvPr>
            <p:cNvSpPr>
              <a:spLocks/>
            </p:cNvSpPr>
            <p:nvPr/>
          </p:nvSpPr>
          <p:spPr bwMode="auto">
            <a:xfrm>
              <a:off x="2431" y="907"/>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2">
              <a:extLst>
                <a:ext uri="{FF2B5EF4-FFF2-40B4-BE49-F238E27FC236}">
                  <a16:creationId xmlns:a16="http://schemas.microsoft.com/office/drawing/2014/main" id="{69682C74-720E-0741-981B-7E0264E379E7}"/>
                </a:ext>
              </a:extLst>
            </p:cNvPr>
            <p:cNvSpPr>
              <a:spLocks/>
            </p:cNvSpPr>
            <p:nvPr/>
          </p:nvSpPr>
          <p:spPr bwMode="auto">
            <a:xfrm>
              <a:off x="2573" y="898"/>
              <a:ext cx="82" cy="83"/>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6">
            <a:extLst>
              <a:ext uri="{FF2B5EF4-FFF2-40B4-BE49-F238E27FC236}">
                <a16:creationId xmlns:a16="http://schemas.microsoft.com/office/drawing/2014/main" id="{3C5D4A5B-2F2A-EE4E-910D-40F082315CC0}"/>
              </a:ext>
            </a:extLst>
          </p:cNvPr>
          <p:cNvGrpSpPr>
            <a:grpSpLocks noChangeAspect="1"/>
          </p:cNvGrpSpPr>
          <p:nvPr/>
        </p:nvGrpSpPr>
        <p:grpSpPr bwMode="auto">
          <a:xfrm>
            <a:off x="416404" y="5135572"/>
            <a:ext cx="1097279" cy="963114"/>
            <a:chOff x="3291" y="834"/>
            <a:chExt cx="229" cy="201"/>
          </a:xfrm>
        </p:grpSpPr>
        <p:sp>
          <p:nvSpPr>
            <p:cNvPr id="27" name="Freeform 27">
              <a:extLst>
                <a:ext uri="{FF2B5EF4-FFF2-40B4-BE49-F238E27FC236}">
                  <a16:creationId xmlns:a16="http://schemas.microsoft.com/office/drawing/2014/main" id="{C4EF968D-A10E-6E43-B345-D99C6F14CE95}"/>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8">
              <a:extLst>
                <a:ext uri="{FF2B5EF4-FFF2-40B4-BE49-F238E27FC236}">
                  <a16:creationId xmlns:a16="http://schemas.microsoft.com/office/drawing/2014/main" id="{3C76266E-31F7-0544-9C5A-DEC8B25C968D}"/>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9">
              <a:extLst>
                <a:ext uri="{FF2B5EF4-FFF2-40B4-BE49-F238E27FC236}">
                  <a16:creationId xmlns:a16="http://schemas.microsoft.com/office/drawing/2014/main" id="{04A0487A-7FB5-7C47-9CEB-DD70713FD1F2}"/>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0">
              <a:extLst>
                <a:ext uri="{FF2B5EF4-FFF2-40B4-BE49-F238E27FC236}">
                  <a16:creationId xmlns:a16="http://schemas.microsoft.com/office/drawing/2014/main" id="{AD5BC164-0DB9-B546-B382-5A60529F58A2}"/>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1">
              <a:extLst>
                <a:ext uri="{FF2B5EF4-FFF2-40B4-BE49-F238E27FC236}">
                  <a16:creationId xmlns:a16="http://schemas.microsoft.com/office/drawing/2014/main" id="{F4B8F36E-7966-BA4C-8AA2-1061A311A285}"/>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
              <a:extLst>
                <a:ext uri="{FF2B5EF4-FFF2-40B4-BE49-F238E27FC236}">
                  <a16:creationId xmlns:a16="http://schemas.microsoft.com/office/drawing/2014/main" id="{9FF5F0E9-4F61-F547-B52C-180E8FE88018}"/>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18BB5B2B-B386-4FA9-865D-20D93E08F207}"/>
              </a:ext>
            </a:extLst>
          </p:cNvPr>
          <p:cNvGrpSpPr/>
          <p:nvPr/>
        </p:nvGrpSpPr>
        <p:grpSpPr>
          <a:xfrm>
            <a:off x="6788542" y="2353708"/>
            <a:ext cx="4983797" cy="3339260"/>
            <a:chOff x="6788542" y="2353708"/>
            <a:chExt cx="4983797" cy="3339260"/>
          </a:xfrm>
        </p:grpSpPr>
        <p:grpSp>
          <p:nvGrpSpPr>
            <p:cNvPr id="41" name="Group 40">
              <a:extLst>
                <a:ext uri="{FF2B5EF4-FFF2-40B4-BE49-F238E27FC236}">
                  <a16:creationId xmlns:a16="http://schemas.microsoft.com/office/drawing/2014/main" id="{481DC98E-81CC-4364-8196-860544420B9C}"/>
                </a:ext>
              </a:extLst>
            </p:cNvPr>
            <p:cNvGrpSpPr/>
            <p:nvPr/>
          </p:nvGrpSpPr>
          <p:grpSpPr>
            <a:xfrm>
              <a:off x="10856242" y="2774824"/>
              <a:ext cx="916097" cy="1879396"/>
              <a:chOff x="5809993" y="2439944"/>
              <a:chExt cx="1854945" cy="3805464"/>
            </a:xfrm>
          </p:grpSpPr>
          <p:pic>
            <p:nvPicPr>
              <p:cNvPr id="42" name="Picture 41">
                <a:extLst>
                  <a:ext uri="{FF2B5EF4-FFF2-40B4-BE49-F238E27FC236}">
                    <a16:creationId xmlns:a16="http://schemas.microsoft.com/office/drawing/2014/main" id="{AF4D21C1-495E-4610-B9B1-4828855A67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3105" y="2544719"/>
                <a:ext cx="1608722" cy="3483423"/>
              </a:xfrm>
              <a:prstGeom prst="rect">
                <a:avLst/>
              </a:prstGeom>
            </p:spPr>
          </p:pic>
          <p:pic>
            <p:nvPicPr>
              <p:cNvPr id="43" name="Picture 42" descr="A picture containing monitor&#10;&#10;Description automatically generated">
                <a:extLst>
                  <a:ext uri="{FF2B5EF4-FFF2-40B4-BE49-F238E27FC236}">
                    <a16:creationId xmlns:a16="http://schemas.microsoft.com/office/drawing/2014/main" id="{370894FE-FF0A-4A09-99CB-49D76243F5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09993" y="2439944"/>
                <a:ext cx="1854945" cy="3805464"/>
              </a:xfrm>
              <a:prstGeom prst="rect">
                <a:avLst/>
              </a:prstGeom>
            </p:spPr>
          </p:pic>
        </p:grpSp>
        <p:pic>
          <p:nvPicPr>
            <p:cNvPr id="5" name="Picture 4" descr="A screen shot of a computer&#10;&#10;Description automatically generated">
              <a:extLst>
                <a:ext uri="{FF2B5EF4-FFF2-40B4-BE49-F238E27FC236}">
                  <a16:creationId xmlns:a16="http://schemas.microsoft.com/office/drawing/2014/main" id="{710EF78B-435C-1B4C-94EA-53F599CC52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88542" y="2353708"/>
              <a:ext cx="4670294" cy="333926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21B567C0-7DC3-4599-BE34-CE0A7B75A63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16376" y="2489301"/>
              <a:ext cx="2970498" cy="1978882"/>
            </a:xfrm>
            <a:prstGeom prst="rect">
              <a:avLst/>
            </a:prstGeom>
          </p:spPr>
        </p:pic>
      </p:grpSp>
      <p:grpSp>
        <p:nvGrpSpPr>
          <p:cNvPr id="2" name="Group 1">
            <a:extLst>
              <a:ext uri="{FF2B5EF4-FFF2-40B4-BE49-F238E27FC236}">
                <a16:creationId xmlns:a16="http://schemas.microsoft.com/office/drawing/2014/main" id="{C552E556-0F12-4A40-942E-58905BE626DF}"/>
              </a:ext>
            </a:extLst>
          </p:cNvPr>
          <p:cNvGrpSpPr/>
          <p:nvPr/>
        </p:nvGrpSpPr>
        <p:grpSpPr>
          <a:xfrm>
            <a:off x="2043010" y="1343761"/>
            <a:ext cx="4045398" cy="1327732"/>
            <a:chOff x="2043010" y="1343761"/>
            <a:chExt cx="4045398" cy="1327732"/>
          </a:xfrm>
        </p:grpSpPr>
        <p:grpSp>
          <p:nvGrpSpPr>
            <p:cNvPr id="32" name="Group 31">
              <a:extLst>
                <a:ext uri="{FF2B5EF4-FFF2-40B4-BE49-F238E27FC236}">
                  <a16:creationId xmlns:a16="http://schemas.microsoft.com/office/drawing/2014/main" id="{9D3C4CA4-61CC-7D41-A668-73E14B46F763}"/>
                </a:ext>
              </a:extLst>
            </p:cNvPr>
            <p:cNvGrpSpPr/>
            <p:nvPr/>
          </p:nvGrpSpPr>
          <p:grpSpPr>
            <a:xfrm>
              <a:off x="2043010" y="1343761"/>
              <a:ext cx="4045398" cy="1327732"/>
              <a:chOff x="5613400" y="1308100"/>
              <a:chExt cx="3644900" cy="1519000"/>
            </a:xfrm>
          </p:grpSpPr>
          <p:sp>
            <p:nvSpPr>
              <p:cNvPr id="33" name="Rectangle: Rounded Corners 2">
                <a:extLst>
                  <a:ext uri="{FF2B5EF4-FFF2-40B4-BE49-F238E27FC236}">
                    <a16:creationId xmlns:a16="http://schemas.microsoft.com/office/drawing/2014/main" id="{DFDC5DD7-F8F8-7B44-B65F-DCA8E059A927}"/>
                  </a:ext>
                </a:extLst>
              </p:cNvPr>
              <p:cNvSpPr/>
              <p:nvPr/>
            </p:nvSpPr>
            <p:spPr bwMode="auto">
              <a:xfrm>
                <a:off x="5613400" y="1308100"/>
                <a:ext cx="3644900" cy="1519000"/>
              </a:xfrm>
              <a:prstGeom prst="roundRect">
                <a:avLst>
                  <a:gd name="adj" fmla="val 5828"/>
                </a:avLst>
              </a:prstGeom>
              <a:solidFill>
                <a:srgbClr val="F0880A"/>
              </a:solidFill>
              <a:ln>
                <a:noFill/>
                <a:headEnd type="none" w="med" len="med"/>
                <a:tailEnd type="none" w="med" len="med"/>
              </a:ln>
              <a:effectLst>
                <a:outerShdw blurRad="1016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Simple</a:t>
                </a:r>
                <a:endParaRPr lang="en-US" sz="2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4" name="Rectangle: Top Corners Rounded 5">
                <a:extLst>
                  <a:ext uri="{FF2B5EF4-FFF2-40B4-BE49-F238E27FC236}">
                    <a16:creationId xmlns:a16="http://schemas.microsoft.com/office/drawing/2014/main" id="{371F9048-0811-5D45-B752-B56907DDAE80}"/>
                  </a:ext>
                </a:extLst>
              </p:cNvPr>
              <p:cNvSpPr/>
              <p:nvPr/>
            </p:nvSpPr>
            <p:spPr bwMode="auto">
              <a:xfrm>
                <a:off x="5613400" y="1990200"/>
                <a:ext cx="3644900" cy="836900"/>
              </a:xfrm>
              <a:prstGeom prst="round2SameRect">
                <a:avLst>
                  <a:gd name="adj1" fmla="val 0"/>
                  <a:gd name="adj2" fmla="val 5245"/>
                </a:avLst>
              </a:prstGeom>
              <a:solidFill>
                <a:schemeClr val="bg1">
                  <a:lumMod val="95000"/>
                  <a:alpha val="97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Easily create, share, and track lists with anyone, on any device</a:t>
                </a:r>
              </a:p>
            </p:txBody>
          </p:sp>
        </p:grpSp>
        <p:sp>
          <p:nvSpPr>
            <p:cNvPr id="38" name="Rectangle: Rounded Corners 16">
              <a:extLst>
                <a:ext uri="{FF2B5EF4-FFF2-40B4-BE49-F238E27FC236}">
                  <a16:creationId xmlns:a16="http://schemas.microsoft.com/office/drawing/2014/main" id="{9675567B-555A-2742-BD0E-86E3E3552249}"/>
                </a:ext>
              </a:extLst>
            </p:cNvPr>
            <p:cNvSpPr/>
            <p:nvPr/>
          </p:nvSpPr>
          <p:spPr bwMode="auto">
            <a:xfrm>
              <a:off x="2044515" y="1346049"/>
              <a:ext cx="599888" cy="597100"/>
            </a:xfrm>
            <a:custGeom>
              <a:avLst/>
              <a:gdLst>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160283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1919 h 1108246"/>
                <a:gd name="connsiteX1" fmla="*/ 160283 w 841248"/>
                <a:gd name="connsiteY1" fmla="*/ 1636 h 1108246"/>
                <a:gd name="connsiteX2" fmla="*/ 680965 w 841248"/>
                <a:gd name="connsiteY2" fmla="*/ 1636 h 1108246"/>
                <a:gd name="connsiteX3" fmla="*/ 841248 w 841248"/>
                <a:gd name="connsiteY3" fmla="*/ 71522 h 1108246"/>
                <a:gd name="connsiteX4" fmla="*/ 841248 w 841248"/>
                <a:gd name="connsiteY4" fmla="*/ 947963 h 1108246"/>
                <a:gd name="connsiteX5" fmla="*/ 680965 w 841248"/>
                <a:gd name="connsiteY5" fmla="*/ 1108246 h 1108246"/>
                <a:gd name="connsiteX6" fmla="*/ 160283 w 841248"/>
                <a:gd name="connsiteY6" fmla="*/ 1108246 h 1108246"/>
                <a:gd name="connsiteX7" fmla="*/ 0 w 841248"/>
                <a:gd name="connsiteY7" fmla="*/ 947963 h 1108246"/>
                <a:gd name="connsiteX8" fmla="*/ 0 w 841248"/>
                <a:gd name="connsiteY8" fmla="*/ 161919 h 1108246"/>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69886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9027 h 1115354"/>
                <a:gd name="connsiteX1" fmla="*/ 160283 w 841248"/>
                <a:gd name="connsiteY1" fmla="*/ 8744 h 1115354"/>
                <a:gd name="connsiteX2" fmla="*/ 680965 w 841248"/>
                <a:gd name="connsiteY2" fmla="*/ 8744 h 1115354"/>
                <a:gd name="connsiteX3" fmla="*/ 837771 w 841248"/>
                <a:gd name="connsiteY3" fmla="*/ 19525 h 1115354"/>
                <a:gd name="connsiteX4" fmla="*/ 841248 w 841248"/>
                <a:gd name="connsiteY4" fmla="*/ 955071 h 1115354"/>
                <a:gd name="connsiteX5" fmla="*/ 680965 w 841248"/>
                <a:gd name="connsiteY5" fmla="*/ 1115354 h 1115354"/>
                <a:gd name="connsiteX6" fmla="*/ 160283 w 841248"/>
                <a:gd name="connsiteY6" fmla="*/ 1115354 h 1115354"/>
                <a:gd name="connsiteX7" fmla="*/ 0 w 841248"/>
                <a:gd name="connsiteY7" fmla="*/ 955071 h 1115354"/>
                <a:gd name="connsiteX8" fmla="*/ 0 w 841248"/>
                <a:gd name="connsiteY8" fmla="*/ 169027 h 1115354"/>
                <a:gd name="connsiteX0" fmla="*/ 0 w 841248"/>
                <a:gd name="connsiteY0" fmla="*/ 160321 h 1106648"/>
                <a:gd name="connsiteX1" fmla="*/ 160283 w 841248"/>
                <a:gd name="connsiteY1" fmla="*/ 38 h 1106648"/>
                <a:gd name="connsiteX2" fmla="*/ 680965 w 841248"/>
                <a:gd name="connsiteY2" fmla="*/ 38 h 1106648"/>
                <a:gd name="connsiteX3" fmla="*/ 837771 w 841248"/>
                <a:gd name="connsiteY3" fmla="*/ 10819 h 1106648"/>
                <a:gd name="connsiteX4" fmla="*/ 841248 w 841248"/>
                <a:gd name="connsiteY4" fmla="*/ 946365 h 1106648"/>
                <a:gd name="connsiteX5" fmla="*/ 680965 w 841248"/>
                <a:gd name="connsiteY5" fmla="*/ 1106648 h 1106648"/>
                <a:gd name="connsiteX6" fmla="*/ 160283 w 841248"/>
                <a:gd name="connsiteY6" fmla="*/ 1106648 h 1106648"/>
                <a:gd name="connsiteX7" fmla="*/ 0 w 841248"/>
                <a:gd name="connsiteY7" fmla="*/ 946365 h 1106648"/>
                <a:gd name="connsiteX8" fmla="*/ 0 w 841248"/>
                <a:gd name="connsiteY8" fmla="*/ 160321 h 1106648"/>
                <a:gd name="connsiteX0" fmla="*/ 0 w 844725"/>
                <a:gd name="connsiteY0" fmla="*/ 165373 h 1111700"/>
                <a:gd name="connsiteX1" fmla="*/ 160283 w 844725"/>
                <a:gd name="connsiteY1" fmla="*/ 5090 h 1111700"/>
                <a:gd name="connsiteX2" fmla="*/ 680965 w 844725"/>
                <a:gd name="connsiteY2" fmla="*/ 5090 h 1111700"/>
                <a:gd name="connsiteX3" fmla="*/ 844725 w 844725"/>
                <a:gd name="connsiteY3" fmla="*/ 5440 h 1111700"/>
                <a:gd name="connsiteX4" fmla="*/ 841248 w 844725"/>
                <a:gd name="connsiteY4" fmla="*/ 951417 h 1111700"/>
                <a:gd name="connsiteX5" fmla="*/ 680965 w 844725"/>
                <a:gd name="connsiteY5" fmla="*/ 1111700 h 1111700"/>
                <a:gd name="connsiteX6" fmla="*/ 160283 w 844725"/>
                <a:gd name="connsiteY6" fmla="*/ 1111700 h 1111700"/>
                <a:gd name="connsiteX7" fmla="*/ 0 w 844725"/>
                <a:gd name="connsiteY7" fmla="*/ 951417 h 1111700"/>
                <a:gd name="connsiteX8" fmla="*/ 0 w 844725"/>
                <a:gd name="connsiteY8" fmla="*/ 165373 h 1111700"/>
                <a:gd name="connsiteX0" fmla="*/ 0 w 844725"/>
                <a:gd name="connsiteY0" fmla="*/ 160283 h 1106610"/>
                <a:gd name="connsiteX1" fmla="*/ 160283 w 844725"/>
                <a:gd name="connsiteY1" fmla="*/ 0 h 1106610"/>
                <a:gd name="connsiteX2" fmla="*/ 680965 w 844725"/>
                <a:gd name="connsiteY2" fmla="*/ 0 h 1106610"/>
                <a:gd name="connsiteX3" fmla="*/ 844725 w 844725"/>
                <a:gd name="connsiteY3" fmla="*/ 350 h 1106610"/>
                <a:gd name="connsiteX4" fmla="*/ 841248 w 844725"/>
                <a:gd name="connsiteY4" fmla="*/ 946327 h 1106610"/>
                <a:gd name="connsiteX5" fmla="*/ 680965 w 844725"/>
                <a:gd name="connsiteY5" fmla="*/ 1106610 h 1106610"/>
                <a:gd name="connsiteX6" fmla="*/ 160283 w 844725"/>
                <a:gd name="connsiteY6" fmla="*/ 1106610 h 1106610"/>
                <a:gd name="connsiteX7" fmla="*/ 0 w 844725"/>
                <a:gd name="connsiteY7" fmla="*/ 946327 h 1106610"/>
                <a:gd name="connsiteX8" fmla="*/ 0 w 844725"/>
                <a:gd name="connsiteY8" fmla="*/ 160283 h 1106610"/>
                <a:gd name="connsiteX0" fmla="*/ 0 w 844725"/>
                <a:gd name="connsiteY0" fmla="*/ 160283 h 1153829"/>
                <a:gd name="connsiteX1" fmla="*/ 160283 w 844725"/>
                <a:gd name="connsiteY1" fmla="*/ 0 h 1153829"/>
                <a:gd name="connsiteX2" fmla="*/ 680965 w 844725"/>
                <a:gd name="connsiteY2" fmla="*/ 0 h 1153829"/>
                <a:gd name="connsiteX3" fmla="*/ 844725 w 844725"/>
                <a:gd name="connsiteY3" fmla="*/ 350 h 1153829"/>
                <a:gd name="connsiteX4" fmla="*/ 841248 w 844725"/>
                <a:gd name="connsiteY4" fmla="*/ 946327 h 1153829"/>
                <a:gd name="connsiteX5" fmla="*/ 680965 w 844725"/>
                <a:gd name="connsiteY5" fmla="*/ 1106610 h 1153829"/>
                <a:gd name="connsiteX6" fmla="*/ 160283 w 844725"/>
                <a:gd name="connsiteY6" fmla="*/ 1106610 h 1153829"/>
                <a:gd name="connsiteX7" fmla="*/ 0 w 844725"/>
                <a:gd name="connsiteY7" fmla="*/ 1117014 h 1153829"/>
                <a:gd name="connsiteX8" fmla="*/ 0 w 844725"/>
                <a:gd name="connsiteY8" fmla="*/ 160283 h 1153829"/>
                <a:gd name="connsiteX0" fmla="*/ 0 w 844725"/>
                <a:gd name="connsiteY0" fmla="*/ 160283 h 1117014"/>
                <a:gd name="connsiteX1" fmla="*/ 160283 w 844725"/>
                <a:gd name="connsiteY1" fmla="*/ 0 h 1117014"/>
                <a:gd name="connsiteX2" fmla="*/ 680965 w 844725"/>
                <a:gd name="connsiteY2" fmla="*/ 0 h 1117014"/>
                <a:gd name="connsiteX3" fmla="*/ 844725 w 844725"/>
                <a:gd name="connsiteY3" fmla="*/ 350 h 1117014"/>
                <a:gd name="connsiteX4" fmla="*/ 841248 w 844725"/>
                <a:gd name="connsiteY4" fmla="*/ 946327 h 1117014"/>
                <a:gd name="connsiteX5" fmla="*/ 680965 w 844725"/>
                <a:gd name="connsiteY5" fmla="*/ 1106610 h 1117014"/>
                <a:gd name="connsiteX6" fmla="*/ 160283 w 844725"/>
                <a:gd name="connsiteY6" fmla="*/ 1106610 h 1117014"/>
                <a:gd name="connsiteX7" fmla="*/ 0 w 844725"/>
                <a:gd name="connsiteY7" fmla="*/ 1117014 h 1117014"/>
                <a:gd name="connsiteX8" fmla="*/ 0 w 844725"/>
                <a:gd name="connsiteY8" fmla="*/ 160283 h 1117014"/>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80316"/>
                <a:gd name="connsiteY0" fmla="*/ 160283 h 1108688"/>
                <a:gd name="connsiteX1" fmla="*/ 163458 w 880316"/>
                <a:gd name="connsiteY1" fmla="*/ 0 h 1108688"/>
                <a:gd name="connsiteX2" fmla="*/ 684140 w 880316"/>
                <a:gd name="connsiteY2" fmla="*/ 0 h 1108688"/>
                <a:gd name="connsiteX3" fmla="*/ 847900 w 880316"/>
                <a:gd name="connsiteY3" fmla="*/ 350 h 1108688"/>
                <a:gd name="connsiteX4" fmla="*/ 844423 w 880316"/>
                <a:gd name="connsiteY4" fmla="*/ 946327 h 1108688"/>
                <a:gd name="connsiteX5" fmla="*/ 839715 w 880316"/>
                <a:gd name="connsiteY5" fmla="*/ 1106610 h 1108688"/>
                <a:gd name="connsiteX6" fmla="*/ 163458 w 880316"/>
                <a:gd name="connsiteY6" fmla="*/ 1106610 h 1108688"/>
                <a:gd name="connsiteX7" fmla="*/ 0 w 880316"/>
                <a:gd name="connsiteY7" fmla="*/ 1108688 h 1108688"/>
                <a:gd name="connsiteX8" fmla="*/ 3175 w 880316"/>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3971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4606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900" h="1108688">
                  <a:moveTo>
                    <a:pt x="3175" y="160283"/>
                  </a:moveTo>
                  <a:cubicBezTo>
                    <a:pt x="3175" y="71761"/>
                    <a:pt x="74936" y="0"/>
                    <a:pt x="163458" y="0"/>
                  </a:cubicBezTo>
                  <a:lnTo>
                    <a:pt x="684140" y="0"/>
                  </a:lnTo>
                  <a:cubicBezTo>
                    <a:pt x="772662" y="0"/>
                    <a:pt x="699001" y="1017"/>
                    <a:pt x="847900" y="350"/>
                  </a:cubicBezTo>
                  <a:lnTo>
                    <a:pt x="844423" y="946327"/>
                  </a:lnTo>
                  <a:cubicBezTo>
                    <a:pt x="844423" y="1034849"/>
                    <a:pt x="842512" y="998369"/>
                    <a:pt x="846065" y="1106610"/>
                  </a:cubicBezTo>
                  <a:lnTo>
                    <a:pt x="163458" y="1106610"/>
                  </a:lnTo>
                  <a:cubicBezTo>
                    <a:pt x="74936" y="1106610"/>
                    <a:pt x="104775" y="1105621"/>
                    <a:pt x="0" y="1108688"/>
                  </a:cubicBezTo>
                  <a:cubicBezTo>
                    <a:pt x="1058" y="792553"/>
                    <a:pt x="2117" y="476418"/>
                    <a:pt x="3175" y="160283"/>
                  </a:cubicBezTo>
                  <a:close/>
                </a:path>
              </a:pathLst>
            </a:custGeom>
            <a:solidFill>
              <a:srgbClr val="E15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5F479F5D-4B28-CB4F-8F6A-01402D348DF8}"/>
              </a:ext>
            </a:extLst>
          </p:cNvPr>
          <p:cNvGrpSpPr/>
          <p:nvPr/>
        </p:nvGrpSpPr>
        <p:grpSpPr>
          <a:xfrm>
            <a:off x="2043010" y="3156483"/>
            <a:ext cx="4045399" cy="1329293"/>
            <a:chOff x="2043010" y="3156483"/>
            <a:chExt cx="4045399" cy="1329293"/>
          </a:xfrm>
        </p:grpSpPr>
        <p:sp>
          <p:nvSpPr>
            <p:cNvPr id="30" name="Rectangle: Rounded Corners 25">
              <a:extLst>
                <a:ext uri="{FF2B5EF4-FFF2-40B4-BE49-F238E27FC236}">
                  <a16:creationId xmlns:a16="http://schemas.microsoft.com/office/drawing/2014/main" id="{F021DFEB-43B4-A54F-8955-BD048B0174C1}"/>
                </a:ext>
              </a:extLst>
            </p:cNvPr>
            <p:cNvSpPr/>
            <p:nvPr/>
          </p:nvSpPr>
          <p:spPr bwMode="auto">
            <a:xfrm>
              <a:off x="2043011" y="3158044"/>
              <a:ext cx="4045398" cy="1327732"/>
            </a:xfrm>
            <a:prstGeom prst="roundRect">
              <a:avLst>
                <a:gd name="adj" fmla="val 5828"/>
              </a:avLst>
            </a:prstGeom>
            <a:solidFill>
              <a:srgbClr val="D43401"/>
            </a:solidFill>
            <a:ln>
              <a:noFill/>
              <a:headEnd type="none" w="med" len="med"/>
              <a:tailEnd type="none" w="med" len="med"/>
            </a:ln>
            <a:effectLst>
              <a:outerShdw blurRad="1016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Smart</a:t>
              </a:r>
              <a:endParaRPr lang="en-US" sz="2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Top Corners Rounded 26">
              <a:extLst>
                <a:ext uri="{FF2B5EF4-FFF2-40B4-BE49-F238E27FC236}">
                  <a16:creationId xmlns:a16="http://schemas.microsoft.com/office/drawing/2014/main" id="{3568ACAC-7711-5249-B309-16A364177193}"/>
                </a:ext>
              </a:extLst>
            </p:cNvPr>
            <p:cNvSpPr/>
            <p:nvPr/>
          </p:nvSpPr>
          <p:spPr bwMode="auto">
            <a:xfrm>
              <a:off x="2043010" y="3754256"/>
              <a:ext cx="4045398" cy="731520"/>
            </a:xfrm>
            <a:prstGeom prst="round2SameRect">
              <a:avLst>
                <a:gd name="adj1" fmla="val 0"/>
                <a:gd name="adj2" fmla="val 5245"/>
              </a:avLst>
            </a:prstGeom>
            <a:solidFill>
              <a:schemeClr val="bg1">
                <a:lumMod val="95000"/>
                <a:alpha val="97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Keep everyone in sync with rules and quick edits</a:t>
              </a:r>
            </a:p>
          </p:txBody>
        </p:sp>
        <p:sp>
          <p:nvSpPr>
            <p:cNvPr id="44" name="Rectangle: Rounded Corners 16">
              <a:extLst>
                <a:ext uri="{FF2B5EF4-FFF2-40B4-BE49-F238E27FC236}">
                  <a16:creationId xmlns:a16="http://schemas.microsoft.com/office/drawing/2014/main" id="{9AB8476C-F8D3-C64E-A9F3-7FAF163F7319}"/>
                </a:ext>
              </a:extLst>
            </p:cNvPr>
            <p:cNvSpPr/>
            <p:nvPr/>
          </p:nvSpPr>
          <p:spPr bwMode="auto">
            <a:xfrm>
              <a:off x="2043010" y="3156483"/>
              <a:ext cx="599888" cy="597100"/>
            </a:xfrm>
            <a:custGeom>
              <a:avLst/>
              <a:gdLst>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160283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1919 h 1108246"/>
                <a:gd name="connsiteX1" fmla="*/ 160283 w 841248"/>
                <a:gd name="connsiteY1" fmla="*/ 1636 h 1108246"/>
                <a:gd name="connsiteX2" fmla="*/ 680965 w 841248"/>
                <a:gd name="connsiteY2" fmla="*/ 1636 h 1108246"/>
                <a:gd name="connsiteX3" fmla="*/ 841248 w 841248"/>
                <a:gd name="connsiteY3" fmla="*/ 71522 h 1108246"/>
                <a:gd name="connsiteX4" fmla="*/ 841248 w 841248"/>
                <a:gd name="connsiteY4" fmla="*/ 947963 h 1108246"/>
                <a:gd name="connsiteX5" fmla="*/ 680965 w 841248"/>
                <a:gd name="connsiteY5" fmla="*/ 1108246 h 1108246"/>
                <a:gd name="connsiteX6" fmla="*/ 160283 w 841248"/>
                <a:gd name="connsiteY6" fmla="*/ 1108246 h 1108246"/>
                <a:gd name="connsiteX7" fmla="*/ 0 w 841248"/>
                <a:gd name="connsiteY7" fmla="*/ 947963 h 1108246"/>
                <a:gd name="connsiteX8" fmla="*/ 0 w 841248"/>
                <a:gd name="connsiteY8" fmla="*/ 161919 h 1108246"/>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69886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9027 h 1115354"/>
                <a:gd name="connsiteX1" fmla="*/ 160283 w 841248"/>
                <a:gd name="connsiteY1" fmla="*/ 8744 h 1115354"/>
                <a:gd name="connsiteX2" fmla="*/ 680965 w 841248"/>
                <a:gd name="connsiteY2" fmla="*/ 8744 h 1115354"/>
                <a:gd name="connsiteX3" fmla="*/ 837771 w 841248"/>
                <a:gd name="connsiteY3" fmla="*/ 19525 h 1115354"/>
                <a:gd name="connsiteX4" fmla="*/ 841248 w 841248"/>
                <a:gd name="connsiteY4" fmla="*/ 955071 h 1115354"/>
                <a:gd name="connsiteX5" fmla="*/ 680965 w 841248"/>
                <a:gd name="connsiteY5" fmla="*/ 1115354 h 1115354"/>
                <a:gd name="connsiteX6" fmla="*/ 160283 w 841248"/>
                <a:gd name="connsiteY6" fmla="*/ 1115354 h 1115354"/>
                <a:gd name="connsiteX7" fmla="*/ 0 w 841248"/>
                <a:gd name="connsiteY7" fmla="*/ 955071 h 1115354"/>
                <a:gd name="connsiteX8" fmla="*/ 0 w 841248"/>
                <a:gd name="connsiteY8" fmla="*/ 169027 h 1115354"/>
                <a:gd name="connsiteX0" fmla="*/ 0 w 841248"/>
                <a:gd name="connsiteY0" fmla="*/ 160321 h 1106648"/>
                <a:gd name="connsiteX1" fmla="*/ 160283 w 841248"/>
                <a:gd name="connsiteY1" fmla="*/ 38 h 1106648"/>
                <a:gd name="connsiteX2" fmla="*/ 680965 w 841248"/>
                <a:gd name="connsiteY2" fmla="*/ 38 h 1106648"/>
                <a:gd name="connsiteX3" fmla="*/ 837771 w 841248"/>
                <a:gd name="connsiteY3" fmla="*/ 10819 h 1106648"/>
                <a:gd name="connsiteX4" fmla="*/ 841248 w 841248"/>
                <a:gd name="connsiteY4" fmla="*/ 946365 h 1106648"/>
                <a:gd name="connsiteX5" fmla="*/ 680965 w 841248"/>
                <a:gd name="connsiteY5" fmla="*/ 1106648 h 1106648"/>
                <a:gd name="connsiteX6" fmla="*/ 160283 w 841248"/>
                <a:gd name="connsiteY6" fmla="*/ 1106648 h 1106648"/>
                <a:gd name="connsiteX7" fmla="*/ 0 w 841248"/>
                <a:gd name="connsiteY7" fmla="*/ 946365 h 1106648"/>
                <a:gd name="connsiteX8" fmla="*/ 0 w 841248"/>
                <a:gd name="connsiteY8" fmla="*/ 160321 h 1106648"/>
                <a:gd name="connsiteX0" fmla="*/ 0 w 844725"/>
                <a:gd name="connsiteY0" fmla="*/ 165373 h 1111700"/>
                <a:gd name="connsiteX1" fmla="*/ 160283 w 844725"/>
                <a:gd name="connsiteY1" fmla="*/ 5090 h 1111700"/>
                <a:gd name="connsiteX2" fmla="*/ 680965 w 844725"/>
                <a:gd name="connsiteY2" fmla="*/ 5090 h 1111700"/>
                <a:gd name="connsiteX3" fmla="*/ 844725 w 844725"/>
                <a:gd name="connsiteY3" fmla="*/ 5440 h 1111700"/>
                <a:gd name="connsiteX4" fmla="*/ 841248 w 844725"/>
                <a:gd name="connsiteY4" fmla="*/ 951417 h 1111700"/>
                <a:gd name="connsiteX5" fmla="*/ 680965 w 844725"/>
                <a:gd name="connsiteY5" fmla="*/ 1111700 h 1111700"/>
                <a:gd name="connsiteX6" fmla="*/ 160283 w 844725"/>
                <a:gd name="connsiteY6" fmla="*/ 1111700 h 1111700"/>
                <a:gd name="connsiteX7" fmla="*/ 0 w 844725"/>
                <a:gd name="connsiteY7" fmla="*/ 951417 h 1111700"/>
                <a:gd name="connsiteX8" fmla="*/ 0 w 844725"/>
                <a:gd name="connsiteY8" fmla="*/ 165373 h 1111700"/>
                <a:gd name="connsiteX0" fmla="*/ 0 w 844725"/>
                <a:gd name="connsiteY0" fmla="*/ 160283 h 1106610"/>
                <a:gd name="connsiteX1" fmla="*/ 160283 w 844725"/>
                <a:gd name="connsiteY1" fmla="*/ 0 h 1106610"/>
                <a:gd name="connsiteX2" fmla="*/ 680965 w 844725"/>
                <a:gd name="connsiteY2" fmla="*/ 0 h 1106610"/>
                <a:gd name="connsiteX3" fmla="*/ 844725 w 844725"/>
                <a:gd name="connsiteY3" fmla="*/ 350 h 1106610"/>
                <a:gd name="connsiteX4" fmla="*/ 841248 w 844725"/>
                <a:gd name="connsiteY4" fmla="*/ 946327 h 1106610"/>
                <a:gd name="connsiteX5" fmla="*/ 680965 w 844725"/>
                <a:gd name="connsiteY5" fmla="*/ 1106610 h 1106610"/>
                <a:gd name="connsiteX6" fmla="*/ 160283 w 844725"/>
                <a:gd name="connsiteY6" fmla="*/ 1106610 h 1106610"/>
                <a:gd name="connsiteX7" fmla="*/ 0 w 844725"/>
                <a:gd name="connsiteY7" fmla="*/ 946327 h 1106610"/>
                <a:gd name="connsiteX8" fmla="*/ 0 w 844725"/>
                <a:gd name="connsiteY8" fmla="*/ 160283 h 1106610"/>
                <a:gd name="connsiteX0" fmla="*/ 0 w 844725"/>
                <a:gd name="connsiteY0" fmla="*/ 160283 h 1153829"/>
                <a:gd name="connsiteX1" fmla="*/ 160283 w 844725"/>
                <a:gd name="connsiteY1" fmla="*/ 0 h 1153829"/>
                <a:gd name="connsiteX2" fmla="*/ 680965 w 844725"/>
                <a:gd name="connsiteY2" fmla="*/ 0 h 1153829"/>
                <a:gd name="connsiteX3" fmla="*/ 844725 w 844725"/>
                <a:gd name="connsiteY3" fmla="*/ 350 h 1153829"/>
                <a:gd name="connsiteX4" fmla="*/ 841248 w 844725"/>
                <a:gd name="connsiteY4" fmla="*/ 946327 h 1153829"/>
                <a:gd name="connsiteX5" fmla="*/ 680965 w 844725"/>
                <a:gd name="connsiteY5" fmla="*/ 1106610 h 1153829"/>
                <a:gd name="connsiteX6" fmla="*/ 160283 w 844725"/>
                <a:gd name="connsiteY6" fmla="*/ 1106610 h 1153829"/>
                <a:gd name="connsiteX7" fmla="*/ 0 w 844725"/>
                <a:gd name="connsiteY7" fmla="*/ 1117014 h 1153829"/>
                <a:gd name="connsiteX8" fmla="*/ 0 w 844725"/>
                <a:gd name="connsiteY8" fmla="*/ 160283 h 1153829"/>
                <a:gd name="connsiteX0" fmla="*/ 0 w 844725"/>
                <a:gd name="connsiteY0" fmla="*/ 160283 h 1117014"/>
                <a:gd name="connsiteX1" fmla="*/ 160283 w 844725"/>
                <a:gd name="connsiteY1" fmla="*/ 0 h 1117014"/>
                <a:gd name="connsiteX2" fmla="*/ 680965 w 844725"/>
                <a:gd name="connsiteY2" fmla="*/ 0 h 1117014"/>
                <a:gd name="connsiteX3" fmla="*/ 844725 w 844725"/>
                <a:gd name="connsiteY3" fmla="*/ 350 h 1117014"/>
                <a:gd name="connsiteX4" fmla="*/ 841248 w 844725"/>
                <a:gd name="connsiteY4" fmla="*/ 946327 h 1117014"/>
                <a:gd name="connsiteX5" fmla="*/ 680965 w 844725"/>
                <a:gd name="connsiteY5" fmla="*/ 1106610 h 1117014"/>
                <a:gd name="connsiteX6" fmla="*/ 160283 w 844725"/>
                <a:gd name="connsiteY6" fmla="*/ 1106610 h 1117014"/>
                <a:gd name="connsiteX7" fmla="*/ 0 w 844725"/>
                <a:gd name="connsiteY7" fmla="*/ 1117014 h 1117014"/>
                <a:gd name="connsiteX8" fmla="*/ 0 w 844725"/>
                <a:gd name="connsiteY8" fmla="*/ 160283 h 1117014"/>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80316"/>
                <a:gd name="connsiteY0" fmla="*/ 160283 h 1108688"/>
                <a:gd name="connsiteX1" fmla="*/ 163458 w 880316"/>
                <a:gd name="connsiteY1" fmla="*/ 0 h 1108688"/>
                <a:gd name="connsiteX2" fmla="*/ 684140 w 880316"/>
                <a:gd name="connsiteY2" fmla="*/ 0 h 1108688"/>
                <a:gd name="connsiteX3" fmla="*/ 847900 w 880316"/>
                <a:gd name="connsiteY3" fmla="*/ 350 h 1108688"/>
                <a:gd name="connsiteX4" fmla="*/ 844423 w 880316"/>
                <a:gd name="connsiteY4" fmla="*/ 946327 h 1108688"/>
                <a:gd name="connsiteX5" fmla="*/ 839715 w 880316"/>
                <a:gd name="connsiteY5" fmla="*/ 1106610 h 1108688"/>
                <a:gd name="connsiteX6" fmla="*/ 163458 w 880316"/>
                <a:gd name="connsiteY6" fmla="*/ 1106610 h 1108688"/>
                <a:gd name="connsiteX7" fmla="*/ 0 w 880316"/>
                <a:gd name="connsiteY7" fmla="*/ 1108688 h 1108688"/>
                <a:gd name="connsiteX8" fmla="*/ 3175 w 880316"/>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3971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4606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900" h="1108688">
                  <a:moveTo>
                    <a:pt x="3175" y="160283"/>
                  </a:moveTo>
                  <a:cubicBezTo>
                    <a:pt x="3175" y="71761"/>
                    <a:pt x="74936" y="0"/>
                    <a:pt x="163458" y="0"/>
                  </a:cubicBezTo>
                  <a:lnTo>
                    <a:pt x="684140" y="0"/>
                  </a:lnTo>
                  <a:cubicBezTo>
                    <a:pt x="772662" y="0"/>
                    <a:pt x="699001" y="1017"/>
                    <a:pt x="847900" y="350"/>
                  </a:cubicBezTo>
                  <a:lnTo>
                    <a:pt x="844423" y="946327"/>
                  </a:lnTo>
                  <a:cubicBezTo>
                    <a:pt x="844423" y="1034849"/>
                    <a:pt x="842512" y="998369"/>
                    <a:pt x="846065" y="1106610"/>
                  </a:cubicBezTo>
                  <a:lnTo>
                    <a:pt x="163458" y="1106610"/>
                  </a:lnTo>
                  <a:cubicBezTo>
                    <a:pt x="74936" y="1106610"/>
                    <a:pt x="104775" y="1105621"/>
                    <a:pt x="0" y="1108688"/>
                  </a:cubicBezTo>
                  <a:cubicBezTo>
                    <a:pt x="1058" y="792553"/>
                    <a:pt x="2117" y="476418"/>
                    <a:pt x="3175" y="160283"/>
                  </a:cubicBezTo>
                  <a:close/>
                </a:path>
              </a:pathLst>
            </a:custGeom>
            <a:solidFill>
              <a:srgbClr val="B530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99FA925A-274B-AA4E-B543-B0992E1A18CA}"/>
              </a:ext>
            </a:extLst>
          </p:cNvPr>
          <p:cNvGrpSpPr/>
          <p:nvPr/>
        </p:nvGrpSpPr>
        <p:grpSpPr>
          <a:xfrm>
            <a:off x="2043010" y="4958039"/>
            <a:ext cx="4045398" cy="1327732"/>
            <a:chOff x="2043010" y="4958039"/>
            <a:chExt cx="4045398" cy="1327732"/>
          </a:xfrm>
        </p:grpSpPr>
        <p:sp>
          <p:nvSpPr>
            <p:cNvPr id="19" name="Rectangle: Rounded Corners 28">
              <a:extLst>
                <a:ext uri="{FF2B5EF4-FFF2-40B4-BE49-F238E27FC236}">
                  <a16:creationId xmlns:a16="http://schemas.microsoft.com/office/drawing/2014/main" id="{0FCDDBC0-A26D-EE40-AA63-46CA86CF41B5}"/>
                </a:ext>
              </a:extLst>
            </p:cNvPr>
            <p:cNvSpPr/>
            <p:nvPr/>
          </p:nvSpPr>
          <p:spPr bwMode="auto">
            <a:xfrm>
              <a:off x="2043010" y="4958039"/>
              <a:ext cx="4045398" cy="1327732"/>
            </a:xfrm>
            <a:prstGeom prst="roundRect">
              <a:avLst>
                <a:gd name="adj" fmla="val 5828"/>
              </a:avLst>
            </a:prstGeom>
            <a:solidFill>
              <a:srgbClr val="83497F"/>
            </a:solidFill>
            <a:ln>
              <a:noFill/>
              <a:headEnd type="none" w="med" len="med"/>
              <a:tailEnd type="none" w="med" len="med"/>
            </a:ln>
            <a:effectLst>
              <a:outerShdw blurRad="1016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Flexible</a:t>
              </a:r>
              <a:endParaRPr lang="en-US" sz="2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Top Corners Rounded 29">
              <a:extLst>
                <a:ext uri="{FF2B5EF4-FFF2-40B4-BE49-F238E27FC236}">
                  <a16:creationId xmlns:a16="http://schemas.microsoft.com/office/drawing/2014/main" id="{4F7BC06F-E1E2-5447-8B90-29C84BDF5DA6}"/>
                </a:ext>
              </a:extLst>
            </p:cNvPr>
            <p:cNvSpPr/>
            <p:nvPr/>
          </p:nvSpPr>
          <p:spPr bwMode="auto">
            <a:xfrm>
              <a:off x="2043010" y="5554251"/>
              <a:ext cx="4045398" cy="731520"/>
            </a:xfrm>
            <a:prstGeom prst="round2SameRect">
              <a:avLst>
                <a:gd name="adj1" fmla="val 0"/>
                <a:gd name="adj2" fmla="val 5245"/>
              </a:avLst>
            </a:prstGeom>
            <a:solidFill>
              <a:schemeClr val="bg1">
                <a:lumMod val="95000"/>
                <a:alpha val="97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Customize your lists for whatever your business needs</a:t>
              </a:r>
            </a:p>
          </p:txBody>
        </p:sp>
        <p:sp>
          <p:nvSpPr>
            <p:cNvPr id="45" name="Rectangle: Rounded Corners 16">
              <a:extLst>
                <a:ext uri="{FF2B5EF4-FFF2-40B4-BE49-F238E27FC236}">
                  <a16:creationId xmlns:a16="http://schemas.microsoft.com/office/drawing/2014/main" id="{BC5B99B2-6D0A-7B41-B448-72B3FD1CD2B5}"/>
                </a:ext>
              </a:extLst>
            </p:cNvPr>
            <p:cNvSpPr/>
            <p:nvPr/>
          </p:nvSpPr>
          <p:spPr bwMode="auto">
            <a:xfrm>
              <a:off x="2043010" y="4959739"/>
              <a:ext cx="599888" cy="597100"/>
            </a:xfrm>
            <a:custGeom>
              <a:avLst/>
              <a:gdLst>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160283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1919 h 1108246"/>
                <a:gd name="connsiteX1" fmla="*/ 160283 w 841248"/>
                <a:gd name="connsiteY1" fmla="*/ 1636 h 1108246"/>
                <a:gd name="connsiteX2" fmla="*/ 680965 w 841248"/>
                <a:gd name="connsiteY2" fmla="*/ 1636 h 1108246"/>
                <a:gd name="connsiteX3" fmla="*/ 841248 w 841248"/>
                <a:gd name="connsiteY3" fmla="*/ 71522 h 1108246"/>
                <a:gd name="connsiteX4" fmla="*/ 841248 w 841248"/>
                <a:gd name="connsiteY4" fmla="*/ 947963 h 1108246"/>
                <a:gd name="connsiteX5" fmla="*/ 680965 w 841248"/>
                <a:gd name="connsiteY5" fmla="*/ 1108246 h 1108246"/>
                <a:gd name="connsiteX6" fmla="*/ 160283 w 841248"/>
                <a:gd name="connsiteY6" fmla="*/ 1108246 h 1108246"/>
                <a:gd name="connsiteX7" fmla="*/ 0 w 841248"/>
                <a:gd name="connsiteY7" fmla="*/ 947963 h 1108246"/>
                <a:gd name="connsiteX8" fmla="*/ 0 w 841248"/>
                <a:gd name="connsiteY8" fmla="*/ 161919 h 1108246"/>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69886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9027 h 1115354"/>
                <a:gd name="connsiteX1" fmla="*/ 160283 w 841248"/>
                <a:gd name="connsiteY1" fmla="*/ 8744 h 1115354"/>
                <a:gd name="connsiteX2" fmla="*/ 680965 w 841248"/>
                <a:gd name="connsiteY2" fmla="*/ 8744 h 1115354"/>
                <a:gd name="connsiteX3" fmla="*/ 837771 w 841248"/>
                <a:gd name="connsiteY3" fmla="*/ 19525 h 1115354"/>
                <a:gd name="connsiteX4" fmla="*/ 841248 w 841248"/>
                <a:gd name="connsiteY4" fmla="*/ 955071 h 1115354"/>
                <a:gd name="connsiteX5" fmla="*/ 680965 w 841248"/>
                <a:gd name="connsiteY5" fmla="*/ 1115354 h 1115354"/>
                <a:gd name="connsiteX6" fmla="*/ 160283 w 841248"/>
                <a:gd name="connsiteY6" fmla="*/ 1115354 h 1115354"/>
                <a:gd name="connsiteX7" fmla="*/ 0 w 841248"/>
                <a:gd name="connsiteY7" fmla="*/ 955071 h 1115354"/>
                <a:gd name="connsiteX8" fmla="*/ 0 w 841248"/>
                <a:gd name="connsiteY8" fmla="*/ 169027 h 1115354"/>
                <a:gd name="connsiteX0" fmla="*/ 0 w 841248"/>
                <a:gd name="connsiteY0" fmla="*/ 160321 h 1106648"/>
                <a:gd name="connsiteX1" fmla="*/ 160283 w 841248"/>
                <a:gd name="connsiteY1" fmla="*/ 38 h 1106648"/>
                <a:gd name="connsiteX2" fmla="*/ 680965 w 841248"/>
                <a:gd name="connsiteY2" fmla="*/ 38 h 1106648"/>
                <a:gd name="connsiteX3" fmla="*/ 837771 w 841248"/>
                <a:gd name="connsiteY3" fmla="*/ 10819 h 1106648"/>
                <a:gd name="connsiteX4" fmla="*/ 841248 w 841248"/>
                <a:gd name="connsiteY4" fmla="*/ 946365 h 1106648"/>
                <a:gd name="connsiteX5" fmla="*/ 680965 w 841248"/>
                <a:gd name="connsiteY5" fmla="*/ 1106648 h 1106648"/>
                <a:gd name="connsiteX6" fmla="*/ 160283 w 841248"/>
                <a:gd name="connsiteY6" fmla="*/ 1106648 h 1106648"/>
                <a:gd name="connsiteX7" fmla="*/ 0 w 841248"/>
                <a:gd name="connsiteY7" fmla="*/ 946365 h 1106648"/>
                <a:gd name="connsiteX8" fmla="*/ 0 w 841248"/>
                <a:gd name="connsiteY8" fmla="*/ 160321 h 1106648"/>
                <a:gd name="connsiteX0" fmla="*/ 0 w 844725"/>
                <a:gd name="connsiteY0" fmla="*/ 165373 h 1111700"/>
                <a:gd name="connsiteX1" fmla="*/ 160283 w 844725"/>
                <a:gd name="connsiteY1" fmla="*/ 5090 h 1111700"/>
                <a:gd name="connsiteX2" fmla="*/ 680965 w 844725"/>
                <a:gd name="connsiteY2" fmla="*/ 5090 h 1111700"/>
                <a:gd name="connsiteX3" fmla="*/ 844725 w 844725"/>
                <a:gd name="connsiteY3" fmla="*/ 5440 h 1111700"/>
                <a:gd name="connsiteX4" fmla="*/ 841248 w 844725"/>
                <a:gd name="connsiteY4" fmla="*/ 951417 h 1111700"/>
                <a:gd name="connsiteX5" fmla="*/ 680965 w 844725"/>
                <a:gd name="connsiteY5" fmla="*/ 1111700 h 1111700"/>
                <a:gd name="connsiteX6" fmla="*/ 160283 w 844725"/>
                <a:gd name="connsiteY6" fmla="*/ 1111700 h 1111700"/>
                <a:gd name="connsiteX7" fmla="*/ 0 w 844725"/>
                <a:gd name="connsiteY7" fmla="*/ 951417 h 1111700"/>
                <a:gd name="connsiteX8" fmla="*/ 0 w 844725"/>
                <a:gd name="connsiteY8" fmla="*/ 165373 h 1111700"/>
                <a:gd name="connsiteX0" fmla="*/ 0 w 844725"/>
                <a:gd name="connsiteY0" fmla="*/ 160283 h 1106610"/>
                <a:gd name="connsiteX1" fmla="*/ 160283 w 844725"/>
                <a:gd name="connsiteY1" fmla="*/ 0 h 1106610"/>
                <a:gd name="connsiteX2" fmla="*/ 680965 w 844725"/>
                <a:gd name="connsiteY2" fmla="*/ 0 h 1106610"/>
                <a:gd name="connsiteX3" fmla="*/ 844725 w 844725"/>
                <a:gd name="connsiteY3" fmla="*/ 350 h 1106610"/>
                <a:gd name="connsiteX4" fmla="*/ 841248 w 844725"/>
                <a:gd name="connsiteY4" fmla="*/ 946327 h 1106610"/>
                <a:gd name="connsiteX5" fmla="*/ 680965 w 844725"/>
                <a:gd name="connsiteY5" fmla="*/ 1106610 h 1106610"/>
                <a:gd name="connsiteX6" fmla="*/ 160283 w 844725"/>
                <a:gd name="connsiteY6" fmla="*/ 1106610 h 1106610"/>
                <a:gd name="connsiteX7" fmla="*/ 0 w 844725"/>
                <a:gd name="connsiteY7" fmla="*/ 946327 h 1106610"/>
                <a:gd name="connsiteX8" fmla="*/ 0 w 844725"/>
                <a:gd name="connsiteY8" fmla="*/ 160283 h 1106610"/>
                <a:gd name="connsiteX0" fmla="*/ 0 w 844725"/>
                <a:gd name="connsiteY0" fmla="*/ 160283 h 1153829"/>
                <a:gd name="connsiteX1" fmla="*/ 160283 w 844725"/>
                <a:gd name="connsiteY1" fmla="*/ 0 h 1153829"/>
                <a:gd name="connsiteX2" fmla="*/ 680965 w 844725"/>
                <a:gd name="connsiteY2" fmla="*/ 0 h 1153829"/>
                <a:gd name="connsiteX3" fmla="*/ 844725 w 844725"/>
                <a:gd name="connsiteY3" fmla="*/ 350 h 1153829"/>
                <a:gd name="connsiteX4" fmla="*/ 841248 w 844725"/>
                <a:gd name="connsiteY4" fmla="*/ 946327 h 1153829"/>
                <a:gd name="connsiteX5" fmla="*/ 680965 w 844725"/>
                <a:gd name="connsiteY5" fmla="*/ 1106610 h 1153829"/>
                <a:gd name="connsiteX6" fmla="*/ 160283 w 844725"/>
                <a:gd name="connsiteY6" fmla="*/ 1106610 h 1153829"/>
                <a:gd name="connsiteX7" fmla="*/ 0 w 844725"/>
                <a:gd name="connsiteY7" fmla="*/ 1117014 h 1153829"/>
                <a:gd name="connsiteX8" fmla="*/ 0 w 844725"/>
                <a:gd name="connsiteY8" fmla="*/ 160283 h 1153829"/>
                <a:gd name="connsiteX0" fmla="*/ 0 w 844725"/>
                <a:gd name="connsiteY0" fmla="*/ 160283 h 1117014"/>
                <a:gd name="connsiteX1" fmla="*/ 160283 w 844725"/>
                <a:gd name="connsiteY1" fmla="*/ 0 h 1117014"/>
                <a:gd name="connsiteX2" fmla="*/ 680965 w 844725"/>
                <a:gd name="connsiteY2" fmla="*/ 0 h 1117014"/>
                <a:gd name="connsiteX3" fmla="*/ 844725 w 844725"/>
                <a:gd name="connsiteY3" fmla="*/ 350 h 1117014"/>
                <a:gd name="connsiteX4" fmla="*/ 841248 w 844725"/>
                <a:gd name="connsiteY4" fmla="*/ 946327 h 1117014"/>
                <a:gd name="connsiteX5" fmla="*/ 680965 w 844725"/>
                <a:gd name="connsiteY5" fmla="*/ 1106610 h 1117014"/>
                <a:gd name="connsiteX6" fmla="*/ 160283 w 844725"/>
                <a:gd name="connsiteY6" fmla="*/ 1106610 h 1117014"/>
                <a:gd name="connsiteX7" fmla="*/ 0 w 844725"/>
                <a:gd name="connsiteY7" fmla="*/ 1117014 h 1117014"/>
                <a:gd name="connsiteX8" fmla="*/ 0 w 844725"/>
                <a:gd name="connsiteY8" fmla="*/ 160283 h 1117014"/>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80316"/>
                <a:gd name="connsiteY0" fmla="*/ 160283 h 1108688"/>
                <a:gd name="connsiteX1" fmla="*/ 163458 w 880316"/>
                <a:gd name="connsiteY1" fmla="*/ 0 h 1108688"/>
                <a:gd name="connsiteX2" fmla="*/ 684140 w 880316"/>
                <a:gd name="connsiteY2" fmla="*/ 0 h 1108688"/>
                <a:gd name="connsiteX3" fmla="*/ 847900 w 880316"/>
                <a:gd name="connsiteY3" fmla="*/ 350 h 1108688"/>
                <a:gd name="connsiteX4" fmla="*/ 844423 w 880316"/>
                <a:gd name="connsiteY4" fmla="*/ 946327 h 1108688"/>
                <a:gd name="connsiteX5" fmla="*/ 839715 w 880316"/>
                <a:gd name="connsiteY5" fmla="*/ 1106610 h 1108688"/>
                <a:gd name="connsiteX6" fmla="*/ 163458 w 880316"/>
                <a:gd name="connsiteY6" fmla="*/ 1106610 h 1108688"/>
                <a:gd name="connsiteX7" fmla="*/ 0 w 880316"/>
                <a:gd name="connsiteY7" fmla="*/ 1108688 h 1108688"/>
                <a:gd name="connsiteX8" fmla="*/ 3175 w 880316"/>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3971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4606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900" h="1108688">
                  <a:moveTo>
                    <a:pt x="3175" y="160283"/>
                  </a:moveTo>
                  <a:cubicBezTo>
                    <a:pt x="3175" y="71761"/>
                    <a:pt x="74936" y="0"/>
                    <a:pt x="163458" y="0"/>
                  </a:cubicBezTo>
                  <a:lnTo>
                    <a:pt x="684140" y="0"/>
                  </a:lnTo>
                  <a:cubicBezTo>
                    <a:pt x="772662" y="0"/>
                    <a:pt x="699001" y="1017"/>
                    <a:pt x="847900" y="350"/>
                  </a:cubicBezTo>
                  <a:lnTo>
                    <a:pt x="844423" y="946327"/>
                  </a:lnTo>
                  <a:cubicBezTo>
                    <a:pt x="844423" y="1034849"/>
                    <a:pt x="842512" y="998369"/>
                    <a:pt x="846065" y="1106610"/>
                  </a:cubicBezTo>
                  <a:lnTo>
                    <a:pt x="163458" y="1106610"/>
                  </a:lnTo>
                  <a:cubicBezTo>
                    <a:pt x="74936" y="1106610"/>
                    <a:pt x="104775" y="1105621"/>
                    <a:pt x="0" y="1108688"/>
                  </a:cubicBezTo>
                  <a:cubicBezTo>
                    <a:pt x="1058" y="792553"/>
                    <a:pt x="2117" y="476418"/>
                    <a:pt x="3175" y="160283"/>
                  </a:cubicBezTo>
                  <a:close/>
                </a:path>
              </a:pathLst>
            </a:custGeom>
            <a:solidFill>
              <a:srgbClr val="6D3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latin typeface="+mj-lt"/>
                <a:ea typeface="Segoe UI" pitchFamily="34" charset="0"/>
                <a:cs typeface="Segoe UI" pitchFamily="34" charset="0"/>
              </a:endParaRPr>
            </a:p>
          </p:txBody>
        </p:sp>
      </p:grpSp>
      <p:pic>
        <p:nvPicPr>
          <p:cNvPr id="9" name="Graphic 8">
            <a:extLst>
              <a:ext uri="{FF2B5EF4-FFF2-40B4-BE49-F238E27FC236}">
                <a16:creationId xmlns:a16="http://schemas.microsoft.com/office/drawing/2014/main" id="{E4F6ECC0-66D7-48C8-888C-763407D1D93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16242" y="1343761"/>
            <a:ext cx="1188720" cy="1188720"/>
          </a:xfrm>
          <a:prstGeom prst="rect">
            <a:avLst/>
          </a:prstGeom>
        </p:spPr>
      </p:pic>
    </p:spTree>
    <p:extLst>
      <p:ext uri="{BB962C8B-B14F-4D97-AF65-F5344CB8AC3E}">
        <p14:creationId xmlns:p14="http://schemas.microsoft.com/office/powerpoint/2010/main" val="227381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500"/>
                            </p:stCondLst>
                            <p:childTnLst>
                              <p:par>
                                <p:cTn id="19" presetID="10" presetClass="entr" presetSubtype="0" fill="hold" nodeType="afterEffect">
                                  <p:stCondLst>
                                    <p:cond delay="5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B99EE62-570A-436D-936E-2863566B1A2F}"/>
              </a:ext>
            </a:extLst>
          </p:cNvPr>
          <p:cNvSpPr/>
          <p:nvPr/>
        </p:nvSpPr>
        <p:spPr bwMode="auto">
          <a:xfrm>
            <a:off x="225982" y="1875977"/>
            <a:ext cx="628320" cy="628320"/>
          </a:xfrm>
          <a:prstGeom prst="ellipse">
            <a:avLst/>
          </a:prstGeom>
          <a:solidFill>
            <a:schemeClr val="tx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7DD248D6-EA42-4E13-854E-748F6BD33707}"/>
              </a:ext>
            </a:extLst>
          </p:cNvPr>
          <p:cNvSpPr/>
          <p:nvPr/>
        </p:nvSpPr>
        <p:spPr bwMode="auto">
          <a:xfrm>
            <a:off x="225982" y="2800680"/>
            <a:ext cx="628320" cy="628320"/>
          </a:xfrm>
          <a:prstGeom prst="ellipse">
            <a:avLst/>
          </a:prstGeom>
          <a:solidFill>
            <a:schemeClr val="tx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75AFDEAE-6C1E-457A-8EFA-C3B793BCBEEA}"/>
              </a:ext>
            </a:extLst>
          </p:cNvPr>
          <p:cNvSpPr/>
          <p:nvPr/>
        </p:nvSpPr>
        <p:spPr bwMode="auto">
          <a:xfrm>
            <a:off x="225982" y="3970344"/>
            <a:ext cx="628320" cy="628320"/>
          </a:xfrm>
          <a:prstGeom prst="ellipse">
            <a:avLst/>
          </a:prstGeom>
          <a:solidFill>
            <a:schemeClr val="tx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AE5467C4-C573-465F-8219-985EEEA36511}"/>
              </a:ext>
            </a:extLst>
          </p:cNvPr>
          <p:cNvSpPr/>
          <p:nvPr/>
        </p:nvSpPr>
        <p:spPr bwMode="auto">
          <a:xfrm>
            <a:off x="218058" y="4949213"/>
            <a:ext cx="628320" cy="628320"/>
          </a:xfrm>
          <a:prstGeom prst="ellipse">
            <a:avLst/>
          </a:prstGeom>
          <a:solidFill>
            <a:schemeClr val="tx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BC000AD-0439-4B30-9730-8FD7EC47D83A}"/>
              </a:ext>
            </a:extLst>
          </p:cNvPr>
          <p:cNvSpPr>
            <a:spLocks noGrp="1"/>
          </p:cNvSpPr>
          <p:nvPr>
            <p:ph type="title"/>
          </p:nvPr>
        </p:nvSpPr>
        <p:spPr>
          <a:xfrm>
            <a:off x="426424" y="440495"/>
            <a:ext cx="11336039" cy="758022"/>
          </a:xfrm>
        </p:spPr>
        <p:txBody>
          <a:bodyPr/>
          <a:lstStyle/>
          <a:p>
            <a:r>
              <a:rPr lang="en-US"/>
              <a:t>Introducing Microsoft Dataverse for Teams</a:t>
            </a:r>
          </a:p>
        </p:txBody>
      </p:sp>
      <p:sp>
        <p:nvSpPr>
          <p:cNvPr id="7" name="Title 1">
            <a:extLst>
              <a:ext uri="{FF2B5EF4-FFF2-40B4-BE49-F238E27FC236}">
                <a16:creationId xmlns:a16="http://schemas.microsoft.com/office/drawing/2014/main" id="{647CA5EC-06D1-44EB-B45A-8C3902DDA481}"/>
              </a:ext>
            </a:extLst>
          </p:cNvPr>
          <p:cNvSpPr txBox="1">
            <a:spLocks/>
          </p:cNvSpPr>
          <p:nvPr/>
        </p:nvSpPr>
        <p:spPr>
          <a:xfrm>
            <a:off x="947425" y="1922370"/>
            <a:ext cx="2858609"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240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j-ea"/>
                <a:cs typeface="Segoe UI Semibold" panose="020B0702040204020203" pitchFamily="34" charset="0"/>
              </a:rPr>
              <a:t>A built-in low code data platform for Microsoft Teams.</a:t>
            </a:r>
          </a:p>
        </p:txBody>
      </p:sp>
      <p:pic>
        <p:nvPicPr>
          <p:cNvPr id="5" name="Picture 1" descr="A screenshot of a computer&#10;&#10;Description automatically generated">
            <a:extLst>
              <a:ext uri="{FF2B5EF4-FFF2-40B4-BE49-F238E27FC236}">
                <a16:creationId xmlns:a16="http://schemas.microsoft.com/office/drawing/2014/main" id="{0D0B4431-533C-4D82-9D5D-E9DBAAC325F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60715" y="1472776"/>
            <a:ext cx="7899606" cy="4443528"/>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9" descr="Network">
            <a:extLst>
              <a:ext uri="{FF2B5EF4-FFF2-40B4-BE49-F238E27FC236}">
                <a16:creationId xmlns:a16="http://schemas.microsoft.com/office/drawing/2014/main" id="{A30F7626-DD17-45D0-ADFD-F67962D7B9F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455" y="4035180"/>
            <a:ext cx="452835" cy="452835"/>
          </a:xfrm>
          <a:prstGeom prst="rect">
            <a:avLst/>
          </a:prstGeom>
        </p:spPr>
      </p:pic>
      <p:pic>
        <p:nvPicPr>
          <p:cNvPr id="22" name="Graphic 21" descr="Shield Tick">
            <a:extLst>
              <a:ext uri="{FF2B5EF4-FFF2-40B4-BE49-F238E27FC236}">
                <a16:creationId xmlns:a16="http://schemas.microsoft.com/office/drawing/2014/main" id="{4DB14D48-4F89-42D8-BE6B-35E26483EAD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93711" y="5026083"/>
            <a:ext cx="474579" cy="474579"/>
          </a:xfrm>
          <a:prstGeom prst="rect">
            <a:avLst/>
          </a:prstGeom>
        </p:spPr>
      </p:pic>
      <p:pic>
        <p:nvPicPr>
          <p:cNvPr id="24" name="Graphic 23" descr="Cmd Terminal">
            <a:extLst>
              <a:ext uri="{FF2B5EF4-FFF2-40B4-BE49-F238E27FC236}">
                <a16:creationId xmlns:a16="http://schemas.microsoft.com/office/drawing/2014/main" id="{F71E2EBE-F698-4F8D-825A-ACC8B9FEBA88}"/>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06018" y="1957113"/>
            <a:ext cx="466047" cy="466047"/>
          </a:xfrm>
          <a:prstGeom prst="rect">
            <a:avLst/>
          </a:prstGeom>
        </p:spPr>
      </p:pic>
      <p:pic>
        <p:nvPicPr>
          <p:cNvPr id="26" name="Graphic 25" descr="Monitor">
            <a:extLst>
              <a:ext uri="{FF2B5EF4-FFF2-40B4-BE49-F238E27FC236}">
                <a16:creationId xmlns:a16="http://schemas.microsoft.com/office/drawing/2014/main" id="{EB0202F6-835F-4D36-9E1B-0C3FC5CB5A3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06018" y="2907820"/>
            <a:ext cx="452399" cy="452399"/>
          </a:xfrm>
          <a:prstGeom prst="rect">
            <a:avLst/>
          </a:prstGeom>
        </p:spPr>
      </p:pic>
      <p:sp>
        <p:nvSpPr>
          <p:cNvPr id="28" name="Title 1">
            <a:extLst>
              <a:ext uri="{FF2B5EF4-FFF2-40B4-BE49-F238E27FC236}">
                <a16:creationId xmlns:a16="http://schemas.microsoft.com/office/drawing/2014/main" id="{6BD0AF7F-F442-469A-9FEF-9D8D53E22D9D}"/>
              </a:ext>
            </a:extLst>
          </p:cNvPr>
          <p:cNvSpPr txBox="1">
            <a:spLocks/>
          </p:cNvSpPr>
          <p:nvPr/>
        </p:nvSpPr>
        <p:spPr>
          <a:xfrm>
            <a:off x="930766" y="2692389"/>
            <a:ext cx="2858609" cy="9787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2400"/>
              </a:spcAft>
              <a:buClrTx/>
              <a:buSzTx/>
              <a:buFontTx/>
              <a:buNone/>
              <a:tabLst/>
              <a:defRPr/>
            </a:pPr>
            <a:r>
              <a:rPr kumimoji="0" lang="en-IN" sz="1600" b="0" i="0" u="none" strike="noStrike" kern="1200" cap="none" spc="0" normalizeH="0" baseline="0" noProof="0">
                <a:ln>
                  <a:noFill/>
                </a:ln>
                <a:solidFill>
                  <a:srgbClr val="282828"/>
                </a:solidFill>
                <a:effectLst/>
                <a:uLnTx/>
                <a:uFillTx/>
                <a:latin typeface="Segoe UI"/>
                <a:ea typeface="+mj-ea"/>
                <a:cs typeface="Segoe UI Semibold" panose="020B0702040204020203" pitchFamily="34" charset="0"/>
              </a:rPr>
              <a:t>A subset of the capabilities of the data platform behind Dynamics 365 and Power Platform.</a:t>
            </a:r>
          </a:p>
        </p:txBody>
      </p:sp>
      <p:sp>
        <p:nvSpPr>
          <p:cNvPr id="30" name="Title 1">
            <a:extLst>
              <a:ext uri="{FF2B5EF4-FFF2-40B4-BE49-F238E27FC236}">
                <a16:creationId xmlns:a16="http://schemas.microsoft.com/office/drawing/2014/main" id="{A7C18F82-F1B4-4CF0-9E5E-FE8730D22EE7}"/>
              </a:ext>
            </a:extLst>
          </p:cNvPr>
          <p:cNvSpPr txBox="1">
            <a:spLocks/>
          </p:cNvSpPr>
          <p:nvPr/>
        </p:nvSpPr>
        <p:spPr>
          <a:xfrm>
            <a:off x="930766" y="3832772"/>
            <a:ext cx="2858609" cy="9787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2400"/>
              </a:spcAft>
              <a:buClrTx/>
              <a:buSzTx/>
              <a:buFontTx/>
              <a:buNone/>
              <a:tabLst/>
              <a:defRPr/>
            </a:pPr>
            <a:r>
              <a:rPr kumimoji="0" lang="en-IN" sz="1600" b="0" i="0" u="none" strike="noStrike" kern="1200" cap="none" spc="0" normalizeH="0" baseline="0" noProof="0">
                <a:ln>
                  <a:noFill/>
                </a:ln>
                <a:solidFill>
                  <a:srgbClr val="282828"/>
                </a:solidFill>
                <a:effectLst/>
                <a:uLnTx/>
                <a:uFillTx/>
                <a:latin typeface="Segoe UI"/>
                <a:ea typeface="+mj-ea"/>
                <a:cs typeface="Segoe UI Semibold" panose="020B0702040204020203" pitchFamily="34" charset="0"/>
              </a:rPr>
              <a:t>Provides storage, rich data types with enterprise capabilities, and one-click solution deployment. </a:t>
            </a:r>
          </a:p>
        </p:txBody>
      </p:sp>
      <p:sp>
        <p:nvSpPr>
          <p:cNvPr id="32" name="Title 1">
            <a:extLst>
              <a:ext uri="{FF2B5EF4-FFF2-40B4-BE49-F238E27FC236}">
                <a16:creationId xmlns:a16="http://schemas.microsoft.com/office/drawing/2014/main" id="{C7725D0C-7BF3-48D4-894C-D49C4A42DBBE}"/>
              </a:ext>
            </a:extLst>
          </p:cNvPr>
          <p:cNvSpPr txBox="1">
            <a:spLocks/>
          </p:cNvSpPr>
          <p:nvPr/>
        </p:nvSpPr>
        <p:spPr>
          <a:xfrm>
            <a:off x="922031" y="4995606"/>
            <a:ext cx="2858609"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ts val="0"/>
              </a:spcBef>
              <a:spcAft>
                <a:spcPts val="2400"/>
              </a:spcAft>
              <a:buClr>
                <a:srgbClr val="282828">
                  <a:lumMod val="50000"/>
                </a:srgbClr>
              </a:buClr>
              <a:buSzTx/>
              <a:buFontTx/>
              <a:buNone/>
              <a:tabLst>
                <a:tab pos="457200" algn="l"/>
              </a:tabLst>
              <a:defRPr/>
            </a:pPr>
            <a:r>
              <a:rPr kumimoji="0" lang="en-US" sz="1600" b="0" i="0" u="none" strike="noStrike" kern="1200" cap="none" spc="0" normalizeH="0" baseline="0" noProof="0">
                <a:ln>
                  <a:noFill/>
                </a:ln>
                <a:solidFill>
                  <a:srgbClr val="282828"/>
                </a:solidFill>
                <a:effectLst/>
                <a:uLnTx/>
                <a:uFillTx/>
                <a:latin typeface="Segoe UI"/>
                <a:ea typeface="+mj-ea"/>
                <a:cs typeface="Segoe UI Semibold" panose="020B0702040204020203" pitchFamily="34" charset="0"/>
              </a:rPr>
              <a:t>Included for every Teams customer, governable by IT.</a:t>
            </a:r>
          </a:p>
        </p:txBody>
      </p:sp>
    </p:spTree>
    <p:extLst>
      <p:ext uri="{BB962C8B-B14F-4D97-AF65-F5344CB8AC3E}">
        <p14:creationId xmlns:p14="http://schemas.microsoft.com/office/powerpoint/2010/main" val="7206804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BBCC73EF-EE47-432E-B291-417A05327EF2}"/>
              </a:ext>
              <a:ext uri="{C183D7F6-B498-43B3-948B-1728B52AA6E4}">
                <adec:decorative xmlns:adec="http://schemas.microsoft.com/office/drawing/2017/decorative" val="1"/>
              </a:ext>
            </a:extLst>
          </p:cNvPr>
          <p:cNvSpPr/>
          <p:nvPr/>
        </p:nvSpPr>
        <p:spPr bwMode="auto">
          <a:xfrm>
            <a:off x="0" y="1"/>
            <a:ext cx="3808675" cy="6858000"/>
          </a:xfrm>
          <a:prstGeom prst="rect">
            <a:avLst/>
          </a:prstGeom>
          <a:solidFill>
            <a:srgbClr val="6264A7"/>
          </a:solidFill>
          <a:ln>
            <a:noFill/>
            <a:headEnd type="none" w="med" len="med"/>
            <a:tailEnd type="none" w="med" len="med"/>
          </a:ln>
          <a:effectLst>
            <a:outerShdw blurRad="254000" dist="38100" dir="16200000"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54767E3-95FD-495D-8519-7D24A1BB3D9B}"/>
              </a:ext>
            </a:extLst>
          </p:cNvPr>
          <p:cNvSpPr>
            <a:spLocks noGrp="1"/>
          </p:cNvSpPr>
          <p:nvPr>
            <p:ph type="title"/>
          </p:nvPr>
        </p:nvSpPr>
        <p:spPr>
          <a:xfrm>
            <a:off x="164113" y="2431805"/>
            <a:ext cx="3480449" cy="1661993"/>
          </a:xfrm>
        </p:spPr>
        <p:txBody>
          <a:bodyPr wrap="square" tIns="0" anchor="b">
            <a:spAutoFit/>
          </a:bodyPr>
          <a:lstStyle/>
          <a:p>
            <a:pPr algn="ctr"/>
            <a:r>
              <a:rPr lang="en-US">
                <a:solidFill>
                  <a:schemeClr val="bg1"/>
                </a:solidFill>
              </a:rPr>
              <a:t>What’s GA </a:t>
            </a:r>
            <a:br>
              <a:rPr lang="en-US">
                <a:solidFill>
                  <a:schemeClr val="bg1"/>
                </a:solidFill>
              </a:rPr>
            </a:br>
            <a:r>
              <a:rPr lang="en-US">
                <a:solidFill>
                  <a:schemeClr val="bg1"/>
                </a:solidFill>
              </a:rPr>
              <a:t>in Teams + Power Platform</a:t>
            </a:r>
          </a:p>
        </p:txBody>
      </p:sp>
      <p:grpSp>
        <p:nvGrpSpPr>
          <p:cNvPr id="23" name="Group 22">
            <a:extLst>
              <a:ext uri="{FF2B5EF4-FFF2-40B4-BE49-F238E27FC236}">
                <a16:creationId xmlns:a16="http://schemas.microsoft.com/office/drawing/2014/main" id="{2AFEA985-9D62-46D9-9540-8A487937B676}"/>
              </a:ext>
              <a:ext uri="{C183D7F6-B498-43B3-948B-1728B52AA6E4}">
                <adec:decorative xmlns:adec="http://schemas.microsoft.com/office/drawing/2017/decorative" val="1"/>
              </a:ext>
            </a:extLst>
          </p:cNvPr>
          <p:cNvGrpSpPr/>
          <p:nvPr/>
        </p:nvGrpSpPr>
        <p:grpSpPr>
          <a:xfrm>
            <a:off x="5326216" y="992975"/>
            <a:ext cx="6629401" cy="1541081"/>
            <a:chOff x="5535985" y="315938"/>
            <a:chExt cx="6629401" cy="1541081"/>
          </a:xfrm>
        </p:grpSpPr>
        <p:sp>
          <p:nvSpPr>
            <p:cNvPr id="131" name="Rectangle 130">
              <a:extLst>
                <a:ext uri="{FF2B5EF4-FFF2-40B4-BE49-F238E27FC236}">
                  <a16:creationId xmlns:a16="http://schemas.microsoft.com/office/drawing/2014/main" id="{0CAC6168-3BE2-46A4-B240-E86A2F9BCB2A}"/>
                </a:ext>
              </a:extLst>
            </p:cNvPr>
            <p:cNvSpPr/>
            <p:nvPr/>
          </p:nvSpPr>
          <p:spPr>
            <a:xfrm>
              <a:off x="5535986" y="315938"/>
              <a:ext cx="6629400" cy="336759"/>
            </a:xfrm>
            <a:prstGeom prst="rect">
              <a:avLst/>
            </a:prstGeom>
          </p:spPr>
          <p:txBody>
            <a:bodyPr wrap="square" lIns="0">
              <a:spAutoFit/>
            </a:bodyPr>
            <a:lstStyle/>
            <a:p>
              <a:pPr defTabSz="931847">
                <a:lnSpc>
                  <a:spcPct val="90000"/>
                </a:lnSpc>
                <a:spcAft>
                  <a:spcPts val="588"/>
                </a:spcAft>
                <a:buSzPct val="90000"/>
                <a:defRPr/>
              </a:pPr>
              <a:r>
                <a:rPr lang="en-US" sz="1765" b="1">
                  <a:solidFill>
                    <a:srgbClr val="2F2F2F"/>
                  </a:solidFill>
                  <a:latin typeface="Segoe UI Semibold" charset="0"/>
                  <a:cs typeface="Segoe UI Semibold" charset="0"/>
                </a:rPr>
                <a:t>Teams + Power Apps</a:t>
              </a:r>
            </a:p>
          </p:txBody>
        </p:sp>
        <p:sp>
          <p:nvSpPr>
            <p:cNvPr id="132" name="Rectangle 131">
              <a:extLst>
                <a:ext uri="{FF2B5EF4-FFF2-40B4-BE49-F238E27FC236}">
                  <a16:creationId xmlns:a16="http://schemas.microsoft.com/office/drawing/2014/main" id="{AC8B3684-9ABB-4377-A226-D39A362F425B}"/>
                </a:ext>
              </a:extLst>
            </p:cNvPr>
            <p:cNvSpPr/>
            <p:nvPr/>
          </p:nvSpPr>
          <p:spPr>
            <a:xfrm>
              <a:off x="5535985" y="660538"/>
              <a:ext cx="6629400" cy="1196481"/>
            </a:xfrm>
            <a:prstGeom prst="rect">
              <a:avLst/>
            </a:prstGeom>
          </p:spPr>
          <p:txBody>
            <a:bodyPr wrap="square" lIns="0">
              <a:spAutoFit/>
            </a:bodyPr>
            <a:lstStyle/>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Embedded Power Apps studio in Teams</a:t>
              </a:r>
              <a:endParaRPr lang="en-US" sz="1372">
                <a:solidFill>
                  <a:srgbClr val="2F2F2F"/>
                </a:solidFill>
                <a:highlight>
                  <a:srgbClr val="FFFF00"/>
                </a:highlight>
                <a:cs typeface="Segoe UI Semibold" charset="0"/>
              </a:endParaRP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Ready-made solutions in the Teams app store</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Dataverse for Teams - database with rich data types available for use in Teams</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Power Apps-in-Teams usage data in Teams Admin Center</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Responsive app containers</a:t>
              </a:r>
            </a:p>
          </p:txBody>
        </p:sp>
      </p:grpSp>
      <p:pic>
        <p:nvPicPr>
          <p:cNvPr id="139" name="Picture 2">
            <a:extLst>
              <a:ext uri="{FF2B5EF4-FFF2-40B4-BE49-F238E27FC236}">
                <a16:creationId xmlns:a16="http://schemas.microsoft.com/office/drawing/2014/main" id="{5B3726C5-EECC-4EAF-9E4D-1E78EE8C9868}"/>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85537" y="992975"/>
            <a:ext cx="822960" cy="82296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BF193B9-B172-4780-ACED-CD240FD5E7B7}"/>
              </a:ext>
              <a:ext uri="{C183D7F6-B498-43B3-948B-1728B52AA6E4}">
                <adec:decorative xmlns:adec="http://schemas.microsoft.com/office/drawing/2017/decorative" val="1"/>
              </a:ext>
            </a:extLst>
          </p:cNvPr>
          <p:cNvGrpSpPr/>
          <p:nvPr/>
        </p:nvGrpSpPr>
        <p:grpSpPr>
          <a:xfrm>
            <a:off x="5334478" y="2753688"/>
            <a:ext cx="6629401" cy="1312556"/>
            <a:chOff x="5544247" y="2076651"/>
            <a:chExt cx="6629401" cy="1312556"/>
          </a:xfrm>
        </p:grpSpPr>
        <p:sp>
          <p:nvSpPr>
            <p:cNvPr id="134" name="Rectangle 133">
              <a:extLst>
                <a:ext uri="{FF2B5EF4-FFF2-40B4-BE49-F238E27FC236}">
                  <a16:creationId xmlns:a16="http://schemas.microsoft.com/office/drawing/2014/main" id="{591B574A-398F-45C3-858A-7104D6100B53}"/>
                </a:ext>
              </a:extLst>
            </p:cNvPr>
            <p:cNvSpPr/>
            <p:nvPr/>
          </p:nvSpPr>
          <p:spPr>
            <a:xfrm>
              <a:off x="5544248" y="2076651"/>
              <a:ext cx="6629400" cy="336759"/>
            </a:xfrm>
            <a:prstGeom prst="rect">
              <a:avLst/>
            </a:prstGeom>
          </p:spPr>
          <p:txBody>
            <a:bodyPr wrap="square" lIns="0">
              <a:spAutoFit/>
            </a:bodyPr>
            <a:lstStyle/>
            <a:p>
              <a:pPr defTabSz="931847">
                <a:lnSpc>
                  <a:spcPct val="90000"/>
                </a:lnSpc>
                <a:spcAft>
                  <a:spcPts val="588"/>
                </a:spcAft>
                <a:buSzPct val="90000"/>
                <a:defRPr/>
              </a:pPr>
              <a:r>
                <a:rPr lang="en-US" sz="1765" b="1">
                  <a:solidFill>
                    <a:srgbClr val="2F2F2F"/>
                  </a:solidFill>
                  <a:latin typeface="Segoe UI Semibold" charset="0"/>
                  <a:cs typeface="Segoe UI Semibold" charset="0"/>
                </a:rPr>
                <a:t>Teams + Power Automate</a:t>
              </a:r>
            </a:p>
          </p:txBody>
        </p:sp>
        <p:sp>
          <p:nvSpPr>
            <p:cNvPr id="135" name="Rectangle 134">
              <a:extLst>
                <a:ext uri="{FF2B5EF4-FFF2-40B4-BE49-F238E27FC236}">
                  <a16:creationId xmlns:a16="http://schemas.microsoft.com/office/drawing/2014/main" id="{E3BF3877-67A6-4DC6-B07C-91F0D51C4491}"/>
                </a:ext>
              </a:extLst>
            </p:cNvPr>
            <p:cNvSpPr/>
            <p:nvPr/>
          </p:nvSpPr>
          <p:spPr>
            <a:xfrm>
              <a:off x="5544247" y="2421250"/>
              <a:ext cx="6629400" cy="967957"/>
            </a:xfrm>
            <a:prstGeom prst="rect">
              <a:avLst/>
            </a:prstGeom>
          </p:spPr>
          <p:txBody>
            <a:bodyPr wrap="square" lIns="0">
              <a:spAutoFit/>
            </a:bodyPr>
            <a:lstStyle/>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New Power Automate app for Teams with easy-to-use templates + diet designer</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Integrated Approvals, including e-sign integrations</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Improved automation for teams, channels, chats, and meetings</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New automation entry points</a:t>
              </a:r>
            </a:p>
          </p:txBody>
        </p:sp>
      </p:grpSp>
      <p:pic>
        <p:nvPicPr>
          <p:cNvPr id="141" name="Picture 2">
            <a:extLst>
              <a:ext uri="{FF2B5EF4-FFF2-40B4-BE49-F238E27FC236}">
                <a16:creationId xmlns:a16="http://schemas.microsoft.com/office/drawing/2014/main" id="{3CA08961-DDA2-4089-A9AC-CE316A873A19}"/>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85537" y="2753688"/>
            <a:ext cx="822960" cy="82296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73D8FF0C-CB17-475F-BC96-DFCFA053EFFC}"/>
              </a:ext>
              <a:ext uri="{C183D7F6-B498-43B3-948B-1728B52AA6E4}">
                <adec:decorative xmlns:adec="http://schemas.microsoft.com/office/drawing/2017/decorative" val="1"/>
              </a:ext>
            </a:extLst>
          </p:cNvPr>
          <p:cNvGrpSpPr/>
          <p:nvPr/>
        </p:nvGrpSpPr>
        <p:grpSpPr>
          <a:xfrm>
            <a:off x="5334478" y="4514400"/>
            <a:ext cx="6629401" cy="1525691"/>
            <a:chOff x="5544247" y="3837363"/>
            <a:chExt cx="6629401" cy="1525691"/>
          </a:xfrm>
        </p:grpSpPr>
        <p:sp>
          <p:nvSpPr>
            <p:cNvPr id="137" name="Rectangle 136">
              <a:extLst>
                <a:ext uri="{FF2B5EF4-FFF2-40B4-BE49-F238E27FC236}">
                  <a16:creationId xmlns:a16="http://schemas.microsoft.com/office/drawing/2014/main" id="{FC9ECD8B-BA2C-4209-B2B2-83109C62660B}"/>
                </a:ext>
              </a:extLst>
            </p:cNvPr>
            <p:cNvSpPr/>
            <p:nvPr/>
          </p:nvSpPr>
          <p:spPr>
            <a:xfrm>
              <a:off x="5544248" y="3837363"/>
              <a:ext cx="6629400" cy="336759"/>
            </a:xfrm>
            <a:prstGeom prst="rect">
              <a:avLst/>
            </a:prstGeom>
          </p:spPr>
          <p:txBody>
            <a:bodyPr wrap="square" lIns="0">
              <a:spAutoFit/>
            </a:bodyPr>
            <a:lstStyle/>
            <a:p>
              <a:pPr defTabSz="931847">
                <a:lnSpc>
                  <a:spcPct val="90000"/>
                </a:lnSpc>
                <a:spcAft>
                  <a:spcPts val="588"/>
                </a:spcAft>
                <a:buSzPct val="90000"/>
                <a:defRPr/>
              </a:pPr>
              <a:r>
                <a:rPr lang="en-US" sz="1765" b="1">
                  <a:solidFill>
                    <a:srgbClr val="2F2F2F"/>
                  </a:solidFill>
                  <a:latin typeface="Segoe UI Semibold" charset="0"/>
                  <a:cs typeface="Segoe UI Semibold" charset="0"/>
                </a:rPr>
                <a:t>Teams + Power Virtual Agents</a:t>
              </a:r>
            </a:p>
          </p:txBody>
        </p:sp>
        <p:sp>
          <p:nvSpPr>
            <p:cNvPr id="138" name="Rectangle 137">
              <a:extLst>
                <a:ext uri="{FF2B5EF4-FFF2-40B4-BE49-F238E27FC236}">
                  <a16:creationId xmlns:a16="http://schemas.microsoft.com/office/drawing/2014/main" id="{8928223D-EA82-4051-9FF1-4EF568F1F25A}"/>
                </a:ext>
              </a:extLst>
            </p:cNvPr>
            <p:cNvSpPr/>
            <p:nvPr/>
          </p:nvSpPr>
          <p:spPr>
            <a:xfrm>
              <a:off x="5544247" y="4181961"/>
              <a:ext cx="6629400" cy="1181093"/>
            </a:xfrm>
            <a:prstGeom prst="rect">
              <a:avLst/>
            </a:prstGeom>
          </p:spPr>
          <p:txBody>
            <a:bodyPr wrap="square" lIns="0" tIns="45720" rIns="91440" bIns="45720" anchor="t">
              <a:spAutoFit/>
            </a:bodyPr>
            <a:lstStyle/>
            <a:p>
              <a:pPr marL="182880" indent="-182880" defTabSz="931847">
                <a:lnSpc>
                  <a:spcPct val="90000"/>
                </a:lnSpc>
                <a:spcAft>
                  <a:spcPts val="300"/>
                </a:spcAft>
                <a:buSzPct val="90000"/>
                <a:buFont typeface="Arial" panose="020B0604020202020204" pitchFamily="34" charset="0"/>
                <a:buChar char="•"/>
                <a:defRPr/>
              </a:pPr>
              <a:r>
                <a:rPr lang="en-US" sz="1350">
                  <a:solidFill>
                    <a:srgbClr val="2F2F2F"/>
                  </a:solidFill>
                  <a:cs typeface="Segoe UI Semibold"/>
                </a:rPr>
                <a:t>Embedded Power Virtual Agents studio in Teams</a:t>
              </a:r>
            </a:p>
            <a:p>
              <a:pPr marL="182880" indent="-182880" defTabSz="931847">
                <a:lnSpc>
                  <a:spcPct val="90000"/>
                </a:lnSpc>
                <a:spcAft>
                  <a:spcPts val="300"/>
                </a:spcAft>
                <a:buSzPct val="90000"/>
                <a:buFont typeface="Arial" panose="020B0604020202020204" pitchFamily="34" charset="0"/>
                <a:buChar char="•"/>
                <a:defRPr/>
              </a:pPr>
              <a:r>
                <a:rPr lang="en-US" sz="1350">
                  <a:solidFill>
                    <a:srgbClr val="2F2F2F"/>
                  </a:solidFill>
                  <a:cs typeface="Segoe UI Semibold"/>
                </a:rPr>
                <a:t>Seamless bot publishing to Teams app store</a:t>
              </a:r>
            </a:p>
            <a:p>
              <a:pPr marL="182880" indent="-182880" defTabSz="931847">
                <a:lnSpc>
                  <a:spcPct val="90000"/>
                </a:lnSpc>
                <a:spcAft>
                  <a:spcPts val="300"/>
                </a:spcAft>
                <a:buSzPct val="90000"/>
                <a:buFont typeface="Arial" panose="020B0604020202020204" pitchFamily="34" charset="0"/>
                <a:buChar char="•"/>
                <a:defRPr/>
              </a:pPr>
              <a:r>
                <a:rPr lang="en-US" sz="1350">
                  <a:solidFill>
                    <a:srgbClr val="2F2F2F"/>
                  </a:solidFill>
                  <a:cs typeface="Segoe UI Semibold"/>
                </a:rPr>
                <a:t>Personalized bot responses specific to the end user</a:t>
              </a:r>
            </a:p>
            <a:p>
              <a:pPr marL="182880" indent="-182880" defTabSz="931847">
                <a:lnSpc>
                  <a:spcPct val="90000"/>
                </a:lnSpc>
                <a:spcAft>
                  <a:spcPts val="300"/>
                </a:spcAft>
                <a:buSzPct val="90000"/>
                <a:buFont typeface="Arial" panose="020B0604020202020204" pitchFamily="34" charset="0"/>
                <a:buChar char="•"/>
                <a:defRPr/>
              </a:pPr>
              <a:r>
                <a:rPr lang="en-US" sz="1350">
                  <a:solidFill>
                    <a:srgbClr val="2F2F2F"/>
                  </a:solidFill>
                  <a:cs typeface="Segoe UI Semibold"/>
                </a:rPr>
                <a:t>Seeded Power Virtual Agents capabilities in Office 365/Microsoft 365</a:t>
              </a:r>
            </a:p>
            <a:p>
              <a:pPr marL="182880" indent="-182880" defTabSz="931847">
                <a:lnSpc>
                  <a:spcPct val="90000"/>
                </a:lnSpc>
                <a:spcAft>
                  <a:spcPts val="300"/>
                </a:spcAft>
                <a:buSzPct val="90000"/>
                <a:buFont typeface="Arial" panose="020B0604020202020204" pitchFamily="34" charset="0"/>
                <a:buChar char="•"/>
                <a:defRPr/>
              </a:pPr>
              <a:r>
                <a:rPr lang="en-US" sz="1350">
                  <a:solidFill>
                    <a:srgbClr val="2F2F2F"/>
                  </a:solidFill>
                  <a:cs typeface="Segoe UI Semibold"/>
                </a:rPr>
                <a:t>Dataverse for Teams - database with rich data types available for use in Teams</a:t>
              </a:r>
            </a:p>
          </p:txBody>
        </p:sp>
      </p:grpSp>
      <p:pic>
        <p:nvPicPr>
          <p:cNvPr id="153" name="Picture 2">
            <a:extLst>
              <a:ext uri="{FF2B5EF4-FFF2-40B4-BE49-F238E27FC236}">
                <a16:creationId xmlns:a16="http://schemas.microsoft.com/office/drawing/2014/main" id="{6289100E-BF59-4684-9045-DD9BEC5DDC13}"/>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285537" y="4514400"/>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0548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owerAutomate" descr="PowerAutomate screenshot">
            <a:extLst>
              <a:ext uri="{FF2B5EF4-FFF2-40B4-BE49-F238E27FC236}">
                <a16:creationId xmlns:a16="http://schemas.microsoft.com/office/drawing/2014/main" id="{51ADB5FF-4F6B-45DF-AB33-B844594575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05514" y="1687004"/>
            <a:ext cx="5485622" cy="3949647"/>
          </a:xfrm>
          <a:prstGeom prst="rect">
            <a:avLst/>
          </a:prstGeom>
        </p:spPr>
      </p:pic>
      <p:pic>
        <p:nvPicPr>
          <p:cNvPr id="30" name="PowerApps" descr="PowerApps screenshot">
            <a:extLst>
              <a:ext uri="{FF2B5EF4-FFF2-40B4-BE49-F238E27FC236}">
                <a16:creationId xmlns:a16="http://schemas.microsoft.com/office/drawing/2014/main" id="{6AE6120A-A30A-4DDE-BD52-7011EFE664B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05514" y="1687004"/>
            <a:ext cx="5485622" cy="3949647"/>
          </a:xfrm>
          <a:prstGeom prst="rect">
            <a:avLst/>
          </a:prstGeom>
        </p:spPr>
      </p:pic>
      <p:pic>
        <p:nvPicPr>
          <p:cNvPr id="29" name="PowerBI" descr="PowerBI screenshot">
            <a:extLst>
              <a:ext uri="{FF2B5EF4-FFF2-40B4-BE49-F238E27FC236}">
                <a16:creationId xmlns:a16="http://schemas.microsoft.com/office/drawing/2014/main" id="{BD6F2B32-8B31-466A-8C2F-6B47E16FF7E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05514" y="1687004"/>
            <a:ext cx="5485622" cy="3949647"/>
          </a:xfrm>
          <a:prstGeom prst="rect">
            <a:avLst/>
          </a:prstGeom>
        </p:spPr>
      </p:pic>
      <p:grpSp>
        <p:nvGrpSpPr>
          <p:cNvPr id="7" name="Group 6">
            <a:extLst>
              <a:ext uri="{FF2B5EF4-FFF2-40B4-BE49-F238E27FC236}">
                <a16:creationId xmlns:a16="http://schemas.microsoft.com/office/drawing/2014/main" id="{1C737140-7A25-4CF2-B6EA-3986B3BBB3C6}"/>
              </a:ext>
            </a:extLst>
          </p:cNvPr>
          <p:cNvGrpSpPr/>
          <p:nvPr/>
        </p:nvGrpSpPr>
        <p:grpSpPr>
          <a:xfrm>
            <a:off x="584983" y="1481251"/>
            <a:ext cx="5727297" cy="888324"/>
            <a:chOff x="584200" y="1480974"/>
            <a:chExt cx="5728109" cy="888450"/>
          </a:xfrm>
        </p:grpSpPr>
        <p:grpSp>
          <p:nvGrpSpPr>
            <p:cNvPr id="24" name="Group 23" descr="PowerBI logo">
              <a:extLst>
                <a:ext uri="{FF2B5EF4-FFF2-40B4-BE49-F238E27FC236}">
                  <a16:creationId xmlns:a16="http://schemas.microsoft.com/office/drawing/2014/main" id="{496C94AB-D6BD-4B5F-850F-C36622D6F66E}"/>
                </a:ext>
              </a:extLst>
            </p:cNvPr>
            <p:cNvGrpSpPr/>
            <p:nvPr/>
          </p:nvGrpSpPr>
          <p:grpSpPr>
            <a:xfrm>
              <a:off x="584200" y="1480974"/>
              <a:ext cx="888450" cy="888450"/>
              <a:chOff x="3940634" y="2568714"/>
              <a:chExt cx="1633487" cy="1633487"/>
            </a:xfrm>
          </p:grpSpPr>
          <p:sp>
            <p:nvSpPr>
              <p:cNvPr id="49" name="Oval 48">
                <a:extLst>
                  <a:ext uri="{FF2B5EF4-FFF2-40B4-BE49-F238E27FC236}">
                    <a16:creationId xmlns:a16="http://schemas.microsoft.com/office/drawing/2014/main" id="{AF742CA1-391B-42A4-AD8E-C10B6EA575FF}"/>
                  </a:ext>
                </a:extLst>
              </p:cNvPr>
              <p:cNvSpPr/>
              <p:nvPr/>
            </p:nvSpPr>
            <p:spPr bwMode="auto">
              <a:xfrm>
                <a:off x="3940634" y="2568714"/>
                <a:ext cx="1633487" cy="1633487"/>
              </a:xfrm>
              <a:prstGeom prst="ellipse">
                <a:avLst/>
              </a:prstGeom>
              <a:solidFill>
                <a:schemeClr val="bg1"/>
              </a:solidFill>
              <a:ln w="25400" cap="flat" cmpd="sng" algn="ctr">
                <a:solidFill>
                  <a:srgbClr val="FFC000"/>
                </a:solid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64" name="Graphic 3">
                <a:extLst>
                  <a:ext uri="{FF2B5EF4-FFF2-40B4-BE49-F238E27FC236}">
                    <a16:creationId xmlns:a16="http://schemas.microsoft.com/office/drawing/2014/main" id="{33C04CE9-8AA2-4DFD-B6EF-C6B11FD649C8}"/>
                  </a:ext>
                </a:extLst>
              </p:cNvPr>
              <p:cNvSpPr/>
              <p:nvPr/>
            </p:nvSpPr>
            <p:spPr>
              <a:xfrm>
                <a:off x="4415860" y="3148562"/>
                <a:ext cx="683035" cy="473791"/>
              </a:xfrm>
              <a:custGeom>
                <a:avLst/>
                <a:gdLst>
                  <a:gd name="connsiteX0" fmla="*/ 400269 w 683035"/>
                  <a:gd name="connsiteY0" fmla="*/ 252166 h 473791"/>
                  <a:gd name="connsiteX1" fmla="*/ 362881 w 683035"/>
                  <a:gd name="connsiteY1" fmla="*/ 286816 h 473791"/>
                  <a:gd name="connsiteX2" fmla="*/ 362904 w 683035"/>
                  <a:gd name="connsiteY2" fmla="*/ 439149 h 473791"/>
                  <a:gd name="connsiteX3" fmla="*/ 400294 w 683035"/>
                  <a:gd name="connsiteY3" fmla="*/ 473792 h 473791"/>
                  <a:gd name="connsiteX4" fmla="*/ 437683 w 683035"/>
                  <a:gd name="connsiteY4" fmla="*/ 439142 h 473791"/>
                  <a:gd name="connsiteX5" fmla="*/ 437659 w 683035"/>
                  <a:gd name="connsiteY5" fmla="*/ 286816 h 473791"/>
                  <a:gd name="connsiteX6" fmla="*/ 400269 w 683035"/>
                  <a:gd name="connsiteY6" fmla="*/ 252166 h 473791"/>
                  <a:gd name="connsiteX7" fmla="*/ 517844 w 683035"/>
                  <a:gd name="connsiteY7" fmla="*/ 113069 h 473791"/>
                  <a:gd name="connsiteX8" fmla="*/ 480454 w 683035"/>
                  <a:gd name="connsiteY8" fmla="*/ 147727 h 473791"/>
                  <a:gd name="connsiteX9" fmla="*/ 480479 w 683035"/>
                  <a:gd name="connsiteY9" fmla="*/ 438140 h 473791"/>
                  <a:gd name="connsiteX10" fmla="*/ 517868 w 683035"/>
                  <a:gd name="connsiteY10" fmla="*/ 472782 h 473791"/>
                  <a:gd name="connsiteX11" fmla="*/ 555257 w 683035"/>
                  <a:gd name="connsiteY11" fmla="*/ 438132 h 473791"/>
                  <a:gd name="connsiteX12" fmla="*/ 555241 w 683035"/>
                  <a:gd name="connsiteY12" fmla="*/ 147719 h 473791"/>
                  <a:gd name="connsiteX13" fmla="*/ 517844 w 683035"/>
                  <a:gd name="connsiteY13" fmla="*/ 113069 h 473791"/>
                  <a:gd name="connsiteX14" fmla="*/ 282733 w 683035"/>
                  <a:gd name="connsiteY14" fmla="*/ 199439 h 473791"/>
                  <a:gd name="connsiteX15" fmla="*/ 245343 w 683035"/>
                  <a:gd name="connsiteY15" fmla="*/ 234096 h 473791"/>
                  <a:gd name="connsiteX16" fmla="*/ 245368 w 683035"/>
                  <a:gd name="connsiteY16" fmla="*/ 439149 h 473791"/>
                  <a:gd name="connsiteX17" fmla="*/ 282765 w 683035"/>
                  <a:gd name="connsiteY17" fmla="*/ 473792 h 473791"/>
                  <a:gd name="connsiteX18" fmla="*/ 320146 w 683035"/>
                  <a:gd name="connsiteY18" fmla="*/ 439142 h 473791"/>
                  <a:gd name="connsiteX19" fmla="*/ 320130 w 683035"/>
                  <a:gd name="connsiteY19" fmla="*/ 234081 h 473791"/>
                  <a:gd name="connsiteX20" fmla="*/ 282733 w 683035"/>
                  <a:gd name="connsiteY20" fmla="*/ 199439 h 473791"/>
                  <a:gd name="connsiteX21" fmla="*/ 165158 w 683035"/>
                  <a:gd name="connsiteY21" fmla="*/ 324619 h 473791"/>
                  <a:gd name="connsiteX22" fmla="*/ 165149 w 683035"/>
                  <a:gd name="connsiteY22" fmla="*/ 324619 h 473791"/>
                  <a:gd name="connsiteX23" fmla="*/ 127768 w 683035"/>
                  <a:gd name="connsiteY23" fmla="*/ 359283 h 473791"/>
                  <a:gd name="connsiteX24" fmla="*/ 127792 w 683035"/>
                  <a:gd name="connsiteY24" fmla="*/ 439157 h 473791"/>
                  <a:gd name="connsiteX25" fmla="*/ 165174 w 683035"/>
                  <a:gd name="connsiteY25" fmla="*/ 473791 h 473791"/>
                  <a:gd name="connsiteX26" fmla="*/ 165182 w 683035"/>
                  <a:gd name="connsiteY26" fmla="*/ 473791 h 473791"/>
                  <a:gd name="connsiteX27" fmla="*/ 202562 w 683035"/>
                  <a:gd name="connsiteY27" fmla="*/ 439134 h 473791"/>
                  <a:gd name="connsiteX28" fmla="*/ 202539 w 683035"/>
                  <a:gd name="connsiteY28" fmla="*/ 359260 h 473791"/>
                  <a:gd name="connsiteX29" fmla="*/ 165158 w 683035"/>
                  <a:gd name="connsiteY29" fmla="*/ 324619 h 473791"/>
                  <a:gd name="connsiteX30" fmla="*/ 683036 w 683035"/>
                  <a:gd name="connsiteY30" fmla="*/ 74658 h 473791"/>
                  <a:gd name="connsiteX31" fmla="*/ 683036 w 683035"/>
                  <a:gd name="connsiteY31" fmla="*/ 335433 h 473791"/>
                  <a:gd name="connsiteX32" fmla="*/ 602467 w 683035"/>
                  <a:gd name="connsiteY32" fmla="*/ 410091 h 473791"/>
                  <a:gd name="connsiteX33" fmla="*/ 588694 w 683035"/>
                  <a:gd name="connsiteY33" fmla="*/ 410091 h 473791"/>
                  <a:gd name="connsiteX34" fmla="*/ 588694 w 683035"/>
                  <a:gd name="connsiteY34" fmla="*/ 384563 h 473791"/>
                  <a:gd name="connsiteX35" fmla="*/ 602467 w 683035"/>
                  <a:gd name="connsiteY35" fmla="*/ 384563 h 473791"/>
                  <a:gd name="connsiteX36" fmla="*/ 655481 w 683035"/>
                  <a:gd name="connsiteY36" fmla="*/ 335433 h 473791"/>
                  <a:gd name="connsiteX37" fmla="*/ 655481 w 683035"/>
                  <a:gd name="connsiteY37" fmla="*/ 74658 h 473791"/>
                  <a:gd name="connsiteX38" fmla="*/ 602467 w 683035"/>
                  <a:gd name="connsiteY38" fmla="*/ 25521 h 473791"/>
                  <a:gd name="connsiteX39" fmla="*/ 80561 w 683035"/>
                  <a:gd name="connsiteY39" fmla="*/ 25521 h 473791"/>
                  <a:gd name="connsiteX40" fmla="*/ 27555 w 683035"/>
                  <a:gd name="connsiteY40" fmla="*/ 74658 h 473791"/>
                  <a:gd name="connsiteX41" fmla="*/ 27555 w 683035"/>
                  <a:gd name="connsiteY41" fmla="*/ 335433 h 473791"/>
                  <a:gd name="connsiteX42" fmla="*/ 80561 w 683035"/>
                  <a:gd name="connsiteY42" fmla="*/ 384563 h 473791"/>
                  <a:gd name="connsiteX43" fmla="*/ 94342 w 683035"/>
                  <a:gd name="connsiteY43" fmla="*/ 384563 h 473791"/>
                  <a:gd name="connsiteX44" fmla="*/ 94342 w 683035"/>
                  <a:gd name="connsiteY44" fmla="*/ 410091 h 473791"/>
                  <a:gd name="connsiteX45" fmla="*/ 80561 w 683035"/>
                  <a:gd name="connsiteY45" fmla="*/ 410091 h 473791"/>
                  <a:gd name="connsiteX46" fmla="*/ 0 w 683035"/>
                  <a:gd name="connsiteY46" fmla="*/ 335433 h 473791"/>
                  <a:gd name="connsiteX47" fmla="*/ 0 w 683035"/>
                  <a:gd name="connsiteY47" fmla="*/ 74658 h 473791"/>
                  <a:gd name="connsiteX48" fmla="*/ 80561 w 683035"/>
                  <a:gd name="connsiteY48" fmla="*/ 0 h 473791"/>
                  <a:gd name="connsiteX49" fmla="*/ 602467 w 683035"/>
                  <a:gd name="connsiteY49" fmla="*/ 0 h 473791"/>
                  <a:gd name="connsiteX50" fmla="*/ 683036 w 683035"/>
                  <a:gd name="connsiteY50" fmla="*/ 74658 h 47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3035" h="473791">
                    <a:moveTo>
                      <a:pt x="400269" y="252166"/>
                    </a:moveTo>
                    <a:cubicBezTo>
                      <a:pt x="379618" y="252166"/>
                      <a:pt x="362881" y="267685"/>
                      <a:pt x="362881" y="286816"/>
                    </a:cubicBezTo>
                    <a:lnTo>
                      <a:pt x="362904" y="439149"/>
                    </a:lnTo>
                    <a:cubicBezTo>
                      <a:pt x="362904" y="458280"/>
                      <a:pt x="379650" y="473792"/>
                      <a:pt x="400294" y="473792"/>
                    </a:cubicBezTo>
                    <a:cubicBezTo>
                      <a:pt x="420946" y="473792"/>
                      <a:pt x="437683" y="458280"/>
                      <a:pt x="437683" y="439142"/>
                    </a:cubicBezTo>
                    <a:lnTo>
                      <a:pt x="437659" y="286816"/>
                    </a:lnTo>
                    <a:cubicBezTo>
                      <a:pt x="437659" y="267677"/>
                      <a:pt x="420921" y="252166"/>
                      <a:pt x="400269" y="252166"/>
                    </a:cubicBezTo>
                    <a:close/>
                    <a:moveTo>
                      <a:pt x="517844" y="113069"/>
                    </a:moveTo>
                    <a:cubicBezTo>
                      <a:pt x="497192" y="113077"/>
                      <a:pt x="480454" y="128588"/>
                      <a:pt x="480454" y="147727"/>
                    </a:cubicBezTo>
                    <a:lnTo>
                      <a:pt x="480479" y="438140"/>
                    </a:lnTo>
                    <a:cubicBezTo>
                      <a:pt x="480479" y="457271"/>
                      <a:pt x="497224" y="472782"/>
                      <a:pt x="517868" y="472782"/>
                    </a:cubicBezTo>
                    <a:cubicBezTo>
                      <a:pt x="538520" y="472782"/>
                      <a:pt x="555257" y="457263"/>
                      <a:pt x="555257" y="438132"/>
                    </a:cubicBezTo>
                    <a:lnTo>
                      <a:pt x="555241" y="147719"/>
                    </a:lnTo>
                    <a:cubicBezTo>
                      <a:pt x="555241" y="128581"/>
                      <a:pt x="538504" y="113069"/>
                      <a:pt x="517844" y="113069"/>
                    </a:cubicBezTo>
                    <a:close/>
                    <a:moveTo>
                      <a:pt x="282733" y="199439"/>
                    </a:moveTo>
                    <a:cubicBezTo>
                      <a:pt x="262080" y="199439"/>
                      <a:pt x="245343" y="214950"/>
                      <a:pt x="245343" y="234096"/>
                    </a:cubicBezTo>
                    <a:lnTo>
                      <a:pt x="245368" y="439149"/>
                    </a:lnTo>
                    <a:cubicBezTo>
                      <a:pt x="245368" y="458280"/>
                      <a:pt x="262113" y="473792"/>
                      <a:pt x="282765" y="473792"/>
                    </a:cubicBezTo>
                    <a:cubicBezTo>
                      <a:pt x="303408" y="473792"/>
                      <a:pt x="320146" y="458280"/>
                      <a:pt x="320146" y="439142"/>
                    </a:cubicBezTo>
                    <a:lnTo>
                      <a:pt x="320130" y="234081"/>
                    </a:lnTo>
                    <a:cubicBezTo>
                      <a:pt x="320130" y="214942"/>
                      <a:pt x="303385" y="199432"/>
                      <a:pt x="282733" y="199439"/>
                    </a:cubicBezTo>
                    <a:close/>
                    <a:moveTo>
                      <a:pt x="165158" y="324619"/>
                    </a:moveTo>
                    <a:lnTo>
                      <a:pt x="165149" y="324619"/>
                    </a:lnTo>
                    <a:cubicBezTo>
                      <a:pt x="144497" y="324626"/>
                      <a:pt x="127760" y="340137"/>
                      <a:pt x="127768" y="359283"/>
                    </a:cubicBezTo>
                    <a:lnTo>
                      <a:pt x="127792" y="439157"/>
                    </a:lnTo>
                    <a:cubicBezTo>
                      <a:pt x="127792" y="458288"/>
                      <a:pt x="144530" y="473791"/>
                      <a:pt x="165174" y="473791"/>
                    </a:cubicBezTo>
                    <a:lnTo>
                      <a:pt x="165182" y="473791"/>
                    </a:lnTo>
                    <a:cubicBezTo>
                      <a:pt x="185834" y="473791"/>
                      <a:pt x="202571" y="458280"/>
                      <a:pt x="202562" y="439134"/>
                    </a:cubicBezTo>
                    <a:lnTo>
                      <a:pt x="202539" y="359260"/>
                    </a:lnTo>
                    <a:cubicBezTo>
                      <a:pt x="202539" y="340129"/>
                      <a:pt x="185801" y="324619"/>
                      <a:pt x="165158" y="324619"/>
                    </a:cubicBezTo>
                    <a:close/>
                    <a:moveTo>
                      <a:pt x="683036" y="74658"/>
                    </a:moveTo>
                    <a:lnTo>
                      <a:pt x="683036" y="335433"/>
                    </a:lnTo>
                    <a:cubicBezTo>
                      <a:pt x="683036" y="376608"/>
                      <a:pt x="646897" y="410091"/>
                      <a:pt x="602467" y="410091"/>
                    </a:cubicBezTo>
                    <a:lnTo>
                      <a:pt x="588694" y="410091"/>
                    </a:lnTo>
                    <a:lnTo>
                      <a:pt x="588694" y="384563"/>
                    </a:lnTo>
                    <a:lnTo>
                      <a:pt x="602467" y="384563"/>
                    </a:lnTo>
                    <a:cubicBezTo>
                      <a:pt x="631703" y="384563"/>
                      <a:pt x="655481" y="362526"/>
                      <a:pt x="655481" y="335433"/>
                    </a:cubicBezTo>
                    <a:lnTo>
                      <a:pt x="655481" y="74658"/>
                    </a:lnTo>
                    <a:cubicBezTo>
                      <a:pt x="655481" y="47564"/>
                      <a:pt x="631703" y="25521"/>
                      <a:pt x="602467" y="25521"/>
                    </a:cubicBezTo>
                    <a:lnTo>
                      <a:pt x="80561" y="25521"/>
                    </a:lnTo>
                    <a:cubicBezTo>
                      <a:pt x="51333" y="25521"/>
                      <a:pt x="27555" y="47564"/>
                      <a:pt x="27555" y="74658"/>
                    </a:cubicBezTo>
                    <a:lnTo>
                      <a:pt x="27555" y="335433"/>
                    </a:lnTo>
                    <a:cubicBezTo>
                      <a:pt x="27555" y="362526"/>
                      <a:pt x="51333" y="384563"/>
                      <a:pt x="80561" y="384563"/>
                    </a:cubicBezTo>
                    <a:lnTo>
                      <a:pt x="94342" y="384563"/>
                    </a:lnTo>
                    <a:lnTo>
                      <a:pt x="94342" y="410091"/>
                    </a:lnTo>
                    <a:lnTo>
                      <a:pt x="80561" y="410091"/>
                    </a:lnTo>
                    <a:cubicBezTo>
                      <a:pt x="36139" y="410091"/>
                      <a:pt x="0" y="376608"/>
                      <a:pt x="0" y="335433"/>
                    </a:cubicBezTo>
                    <a:lnTo>
                      <a:pt x="0" y="74658"/>
                    </a:lnTo>
                    <a:cubicBezTo>
                      <a:pt x="0" y="33483"/>
                      <a:pt x="36139" y="0"/>
                      <a:pt x="80561" y="0"/>
                    </a:cubicBezTo>
                    <a:lnTo>
                      <a:pt x="602467" y="0"/>
                    </a:lnTo>
                    <a:cubicBezTo>
                      <a:pt x="646897" y="0"/>
                      <a:pt x="683036" y="33483"/>
                      <a:pt x="683036" y="74658"/>
                    </a:cubicBezTo>
                    <a:close/>
                  </a:path>
                </a:pathLst>
              </a:custGeom>
              <a:solidFill>
                <a:srgbClr val="EDBD11"/>
              </a:solidFill>
              <a:ln w="9525" cap="flat">
                <a:noFill/>
                <a:prstDash val="solid"/>
                <a:miter/>
              </a:ln>
            </p:spPr>
            <p:txBody>
              <a:bodyPr rtlCol="0" anchor="ctr"/>
              <a:lstStyle/>
              <a:p>
                <a:pPr defTabSz="914314"/>
                <a:endParaRPr lang="en-US" sz="1836">
                  <a:solidFill>
                    <a:srgbClr val="282828"/>
                  </a:solidFill>
                  <a:latin typeface="Segoe UI"/>
                </a:endParaRPr>
              </a:p>
            </p:txBody>
          </p:sp>
        </p:grpSp>
        <p:grpSp>
          <p:nvGrpSpPr>
            <p:cNvPr id="2" name="Group 1">
              <a:extLst>
                <a:ext uri="{FF2B5EF4-FFF2-40B4-BE49-F238E27FC236}">
                  <a16:creationId xmlns:a16="http://schemas.microsoft.com/office/drawing/2014/main" id="{F9D16675-19CB-4698-82B2-2870598F5D9D}"/>
                </a:ext>
              </a:extLst>
            </p:cNvPr>
            <p:cNvGrpSpPr/>
            <p:nvPr/>
          </p:nvGrpSpPr>
          <p:grpSpPr>
            <a:xfrm>
              <a:off x="1671523" y="1540509"/>
              <a:ext cx="4640786" cy="776048"/>
              <a:chOff x="1671523" y="1469192"/>
              <a:chExt cx="4640786" cy="776048"/>
            </a:xfrm>
          </p:grpSpPr>
          <p:sp>
            <p:nvSpPr>
              <p:cNvPr id="87" name="Rectangle 86">
                <a:extLst>
                  <a:ext uri="{FF2B5EF4-FFF2-40B4-BE49-F238E27FC236}">
                    <a16:creationId xmlns:a16="http://schemas.microsoft.com/office/drawing/2014/main" id="{3FA6A2C1-ED24-4EC3-A17A-84B10A07F7F4}"/>
                  </a:ext>
                </a:extLst>
              </p:cNvPr>
              <p:cNvSpPr/>
              <p:nvPr/>
            </p:nvSpPr>
            <p:spPr>
              <a:xfrm>
                <a:off x="1671523" y="1469192"/>
                <a:ext cx="3657600" cy="346570"/>
              </a:xfrm>
              <a:prstGeom prst="rect">
                <a:avLst/>
              </a:prstGeom>
            </p:spPr>
            <p:txBody>
              <a:bodyPr wrap="square" lIns="0">
                <a:spAutoFit/>
              </a:bodyPr>
              <a:lstStyle/>
              <a:p>
                <a:pPr defTabSz="931847">
                  <a:lnSpc>
                    <a:spcPct val="90000"/>
                  </a:lnSpc>
                  <a:spcAft>
                    <a:spcPts val="588"/>
                  </a:spcAft>
                  <a:buSzPct val="90000"/>
                  <a:defRPr/>
                </a:pPr>
                <a:r>
                  <a:rPr lang="en-US" b="1">
                    <a:solidFill>
                      <a:srgbClr val="2F2F2F"/>
                    </a:solidFill>
                    <a:latin typeface="Segoe UI Semibold" charset="0"/>
                    <a:cs typeface="Segoe UI Semibold" charset="0"/>
                  </a:rPr>
                  <a:t>Power BI</a:t>
                </a:r>
              </a:p>
            </p:txBody>
          </p:sp>
          <p:sp>
            <p:nvSpPr>
              <p:cNvPr id="88" name="Rectangle 87">
                <a:extLst>
                  <a:ext uri="{FF2B5EF4-FFF2-40B4-BE49-F238E27FC236}">
                    <a16:creationId xmlns:a16="http://schemas.microsoft.com/office/drawing/2014/main" id="{31CBC69E-0C02-4FDF-8764-10059D3583ED}"/>
                  </a:ext>
                </a:extLst>
              </p:cNvPr>
              <p:cNvSpPr/>
              <p:nvPr/>
            </p:nvSpPr>
            <p:spPr>
              <a:xfrm>
                <a:off x="1671523" y="1813840"/>
                <a:ext cx="4640786" cy="431400"/>
              </a:xfrm>
              <a:prstGeom prst="rect">
                <a:avLst/>
              </a:prstGeom>
            </p:spPr>
            <p:txBody>
              <a:bodyPr wrap="square" lIns="0">
                <a:spAutoFit/>
              </a:bodyPr>
              <a:lstStyle/>
              <a:p>
                <a:pPr defTabSz="931847">
                  <a:lnSpc>
                    <a:spcPct val="90000"/>
                  </a:lnSpc>
                  <a:spcAft>
                    <a:spcPts val="588"/>
                  </a:spcAft>
                  <a:buSzPct val="90000"/>
                  <a:defRPr/>
                </a:pPr>
                <a:r>
                  <a:rPr lang="en-US" sz="1200">
                    <a:solidFill>
                      <a:srgbClr val="2F2F2F"/>
                    </a:solidFill>
                    <a:latin typeface="Segoe UI"/>
                    <a:cs typeface="Segoe UI Semibold" charset="0"/>
                  </a:rPr>
                  <a:t>Seamlessly connect and transform data into accessible visualizations, to make decisions quickly and confidently</a:t>
                </a:r>
              </a:p>
            </p:txBody>
          </p:sp>
        </p:grpSp>
      </p:grpSp>
      <p:grpSp>
        <p:nvGrpSpPr>
          <p:cNvPr id="6" name="Group 5">
            <a:extLst>
              <a:ext uri="{FF2B5EF4-FFF2-40B4-BE49-F238E27FC236}">
                <a16:creationId xmlns:a16="http://schemas.microsoft.com/office/drawing/2014/main" id="{54B40A96-EC78-4563-ADF0-882FB49A1A72}"/>
              </a:ext>
            </a:extLst>
          </p:cNvPr>
          <p:cNvGrpSpPr/>
          <p:nvPr/>
        </p:nvGrpSpPr>
        <p:grpSpPr>
          <a:xfrm>
            <a:off x="584980" y="3192341"/>
            <a:ext cx="5727298" cy="888324"/>
            <a:chOff x="584199" y="3212598"/>
            <a:chExt cx="5728110" cy="888450"/>
          </a:xfrm>
        </p:grpSpPr>
        <p:grpSp>
          <p:nvGrpSpPr>
            <p:cNvPr id="25" name="Group 24" descr="PowerApps logo">
              <a:extLst>
                <a:ext uri="{FF2B5EF4-FFF2-40B4-BE49-F238E27FC236}">
                  <a16:creationId xmlns:a16="http://schemas.microsoft.com/office/drawing/2014/main" id="{CB4C61E2-F6CA-4464-B26A-295D837F95FA}"/>
                </a:ext>
              </a:extLst>
            </p:cNvPr>
            <p:cNvGrpSpPr/>
            <p:nvPr/>
          </p:nvGrpSpPr>
          <p:grpSpPr>
            <a:xfrm>
              <a:off x="584199" y="3212598"/>
              <a:ext cx="888450" cy="888450"/>
              <a:chOff x="6641656" y="2568714"/>
              <a:chExt cx="1633487" cy="1633487"/>
            </a:xfrm>
          </p:grpSpPr>
          <p:sp>
            <p:nvSpPr>
              <p:cNvPr id="58" name="Oval 57">
                <a:extLst>
                  <a:ext uri="{FF2B5EF4-FFF2-40B4-BE49-F238E27FC236}">
                    <a16:creationId xmlns:a16="http://schemas.microsoft.com/office/drawing/2014/main" id="{985C160A-9FAA-40F4-AFAD-8FE304C44DF1}"/>
                  </a:ext>
                </a:extLst>
              </p:cNvPr>
              <p:cNvSpPr/>
              <p:nvPr/>
            </p:nvSpPr>
            <p:spPr bwMode="auto">
              <a:xfrm>
                <a:off x="6641656" y="2568714"/>
                <a:ext cx="1633487" cy="1633487"/>
              </a:xfrm>
              <a:prstGeom prst="ellipse">
                <a:avLst/>
              </a:prstGeom>
              <a:solidFill>
                <a:schemeClr val="bg1"/>
              </a:solidFill>
              <a:ln w="25400" cap="flat" cmpd="sng" algn="ctr">
                <a:solidFill>
                  <a:srgbClr val="732773"/>
                </a:solid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65" name="Graphic 5">
                <a:extLst>
                  <a:ext uri="{FF2B5EF4-FFF2-40B4-BE49-F238E27FC236}">
                    <a16:creationId xmlns:a16="http://schemas.microsoft.com/office/drawing/2014/main" id="{27A8C00A-7FA1-4F77-B1EA-F8405BEA0EE0}"/>
                  </a:ext>
                </a:extLst>
              </p:cNvPr>
              <p:cNvSpPr/>
              <p:nvPr/>
            </p:nvSpPr>
            <p:spPr>
              <a:xfrm>
                <a:off x="7124548" y="3133164"/>
                <a:ext cx="667702" cy="504586"/>
              </a:xfrm>
              <a:custGeom>
                <a:avLst/>
                <a:gdLst>
                  <a:gd name="connsiteX0" fmla="*/ 443865 w 667702"/>
                  <a:gd name="connsiteY0" fmla="*/ 376238 h 504586"/>
                  <a:gd name="connsiteX1" fmla="*/ 413385 w 667702"/>
                  <a:gd name="connsiteY1" fmla="*/ 376238 h 504586"/>
                  <a:gd name="connsiteX2" fmla="*/ 367665 w 667702"/>
                  <a:gd name="connsiteY2" fmla="*/ 421958 h 504586"/>
                  <a:gd name="connsiteX3" fmla="*/ 367665 w 667702"/>
                  <a:gd name="connsiteY3" fmla="*/ 452438 h 504586"/>
                  <a:gd name="connsiteX4" fmla="*/ 413385 w 667702"/>
                  <a:gd name="connsiteY4" fmla="*/ 498158 h 504586"/>
                  <a:gd name="connsiteX5" fmla="*/ 443865 w 667702"/>
                  <a:gd name="connsiteY5" fmla="*/ 498158 h 504586"/>
                  <a:gd name="connsiteX6" fmla="*/ 489585 w 667702"/>
                  <a:gd name="connsiteY6" fmla="*/ 452438 h 504586"/>
                  <a:gd name="connsiteX7" fmla="*/ 489585 w 667702"/>
                  <a:gd name="connsiteY7" fmla="*/ 421958 h 504586"/>
                  <a:gd name="connsiteX8" fmla="*/ 443865 w 667702"/>
                  <a:gd name="connsiteY8" fmla="*/ 376238 h 504586"/>
                  <a:gd name="connsiteX9" fmla="*/ 584835 w 667702"/>
                  <a:gd name="connsiteY9" fmla="*/ 336233 h 504586"/>
                  <a:gd name="connsiteX10" fmla="*/ 539115 w 667702"/>
                  <a:gd name="connsiteY10" fmla="*/ 290513 h 504586"/>
                  <a:gd name="connsiteX11" fmla="*/ 508635 w 667702"/>
                  <a:gd name="connsiteY11" fmla="*/ 290513 h 504586"/>
                  <a:gd name="connsiteX12" fmla="*/ 462915 w 667702"/>
                  <a:gd name="connsiteY12" fmla="*/ 336233 h 504586"/>
                  <a:gd name="connsiteX13" fmla="*/ 462915 w 667702"/>
                  <a:gd name="connsiteY13" fmla="*/ 366713 h 504586"/>
                  <a:gd name="connsiteX14" fmla="*/ 508635 w 667702"/>
                  <a:gd name="connsiteY14" fmla="*/ 412433 h 504586"/>
                  <a:gd name="connsiteX15" fmla="*/ 539115 w 667702"/>
                  <a:gd name="connsiteY15" fmla="*/ 412433 h 504586"/>
                  <a:gd name="connsiteX16" fmla="*/ 584835 w 667702"/>
                  <a:gd name="connsiteY16" fmla="*/ 366713 h 504586"/>
                  <a:gd name="connsiteX17" fmla="*/ 584835 w 667702"/>
                  <a:gd name="connsiteY17" fmla="*/ 336233 h 504586"/>
                  <a:gd name="connsiteX18" fmla="*/ 394335 w 667702"/>
                  <a:gd name="connsiteY18" fmla="*/ 360998 h 504586"/>
                  <a:gd name="connsiteX19" fmla="*/ 394335 w 667702"/>
                  <a:gd name="connsiteY19" fmla="*/ 331470 h 504586"/>
                  <a:gd name="connsiteX20" fmla="*/ 380048 w 667702"/>
                  <a:gd name="connsiteY20" fmla="*/ 317183 h 504586"/>
                  <a:gd name="connsiteX21" fmla="*/ 257175 w 667702"/>
                  <a:gd name="connsiteY21" fmla="*/ 194310 h 504586"/>
                  <a:gd name="connsiteX22" fmla="*/ 227648 w 667702"/>
                  <a:gd name="connsiteY22" fmla="*/ 194310 h 504586"/>
                  <a:gd name="connsiteX23" fmla="*/ 105728 w 667702"/>
                  <a:gd name="connsiteY23" fmla="*/ 316230 h 504586"/>
                  <a:gd name="connsiteX24" fmla="*/ 91440 w 667702"/>
                  <a:gd name="connsiteY24" fmla="*/ 331470 h 504586"/>
                  <a:gd name="connsiteX25" fmla="*/ 91440 w 667702"/>
                  <a:gd name="connsiteY25" fmla="*/ 360998 h 504586"/>
                  <a:gd name="connsiteX26" fmla="*/ 105728 w 667702"/>
                  <a:gd name="connsiteY26" fmla="*/ 375285 h 504586"/>
                  <a:gd name="connsiteX27" fmla="*/ 228600 w 667702"/>
                  <a:gd name="connsiteY27" fmla="*/ 497205 h 504586"/>
                  <a:gd name="connsiteX28" fmla="*/ 258128 w 667702"/>
                  <a:gd name="connsiteY28" fmla="*/ 497205 h 504586"/>
                  <a:gd name="connsiteX29" fmla="*/ 380048 w 667702"/>
                  <a:gd name="connsiteY29" fmla="*/ 375285 h 504586"/>
                  <a:gd name="connsiteX30" fmla="*/ 394335 w 667702"/>
                  <a:gd name="connsiteY30" fmla="*/ 360998 h 504586"/>
                  <a:gd name="connsiteX31" fmla="*/ 300990 w 667702"/>
                  <a:gd name="connsiteY31" fmla="*/ 360045 h 504586"/>
                  <a:gd name="connsiteX32" fmla="*/ 289560 w 667702"/>
                  <a:gd name="connsiteY32" fmla="*/ 371475 h 504586"/>
                  <a:gd name="connsiteX33" fmla="*/ 257175 w 667702"/>
                  <a:gd name="connsiteY33" fmla="*/ 404813 h 504586"/>
                  <a:gd name="connsiteX34" fmla="*/ 228600 w 667702"/>
                  <a:gd name="connsiteY34" fmla="*/ 404813 h 504586"/>
                  <a:gd name="connsiteX35" fmla="*/ 195263 w 667702"/>
                  <a:gd name="connsiteY35" fmla="*/ 371475 h 504586"/>
                  <a:gd name="connsiteX36" fmla="*/ 183833 w 667702"/>
                  <a:gd name="connsiteY36" fmla="*/ 360045 h 504586"/>
                  <a:gd name="connsiteX37" fmla="*/ 183833 w 667702"/>
                  <a:gd name="connsiteY37" fmla="*/ 330518 h 504586"/>
                  <a:gd name="connsiteX38" fmla="*/ 227648 w 667702"/>
                  <a:gd name="connsiteY38" fmla="*/ 286703 h 504586"/>
                  <a:gd name="connsiteX39" fmla="*/ 257175 w 667702"/>
                  <a:gd name="connsiteY39" fmla="*/ 286703 h 504586"/>
                  <a:gd name="connsiteX40" fmla="*/ 300990 w 667702"/>
                  <a:gd name="connsiteY40" fmla="*/ 330518 h 504586"/>
                  <a:gd name="connsiteX41" fmla="*/ 300990 w 667702"/>
                  <a:gd name="connsiteY41" fmla="*/ 360045 h 504586"/>
                  <a:gd name="connsiteX42" fmla="*/ 443865 w 667702"/>
                  <a:gd name="connsiteY42" fmla="*/ 315278 h 504586"/>
                  <a:gd name="connsiteX43" fmla="*/ 489585 w 667702"/>
                  <a:gd name="connsiteY43" fmla="*/ 269558 h 504586"/>
                  <a:gd name="connsiteX44" fmla="*/ 489585 w 667702"/>
                  <a:gd name="connsiteY44" fmla="*/ 239078 h 504586"/>
                  <a:gd name="connsiteX45" fmla="*/ 443865 w 667702"/>
                  <a:gd name="connsiteY45" fmla="*/ 193358 h 504586"/>
                  <a:gd name="connsiteX46" fmla="*/ 413385 w 667702"/>
                  <a:gd name="connsiteY46" fmla="*/ 193358 h 504586"/>
                  <a:gd name="connsiteX47" fmla="*/ 367665 w 667702"/>
                  <a:gd name="connsiteY47" fmla="*/ 239078 h 504586"/>
                  <a:gd name="connsiteX48" fmla="*/ 367665 w 667702"/>
                  <a:gd name="connsiteY48" fmla="*/ 269558 h 504586"/>
                  <a:gd name="connsiteX49" fmla="*/ 413385 w 667702"/>
                  <a:gd name="connsiteY49" fmla="*/ 315278 h 504586"/>
                  <a:gd name="connsiteX50" fmla="*/ 443865 w 667702"/>
                  <a:gd name="connsiteY50" fmla="*/ 315278 h 504586"/>
                  <a:gd name="connsiteX51" fmla="*/ 588645 w 667702"/>
                  <a:gd name="connsiteY51" fmla="*/ 0 h 504586"/>
                  <a:gd name="connsiteX52" fmla="*/ 79058 w 667702"/>
                  <a:gd name="connsiteY52" fmla="*/ 0 h 504586"/>
                  <a:gd name="connsiteX53" fmla="*/ 0 w 667702"/>
                  <a:gd name="connsiteY53" fmla="*/ 79058 h 504586"/>
                  <a:gd name="connsiteX54" fmla="*/ 0 w 667702"/>
                  <a:gd name="connsiteY54" fmla="*/ 356235 h 504586"/>
                  <a:gd name="connsiteX55" fmla="*/ 79058 w 667702"/>
                  <a:gd name="connsiteY55" fmla="*/ 436245 h 504586"/>
                  <a:gd name="connsiteX56" fmla="*/ 92393 w 667702"/>
                  <a:gd name="connsiteY56" fmla="*/ 436245 h 504586"/>
                  <a:gd name="connsiteX57" fmla="*/ 92393 w 667702"/>
                  <a:gd name="connsiteY57" fmla="*/ 409575 h 504586"/>
                  <a:gd name="connsiteX58" fmla="*/ 79058 w 667702"/>
                  <a:gd name="connsiteY58" fmla="*/ 409575 h 504586"/>
                  <a:gd name="connsiteX59" fmla="*/ 27623 w 667702"/>
                  <a:gd name="connsiteY59" fmla="*/ 357188 h 504586"/>
                  <a:gd name="connsiteX60" fmla="*/ 27623 w 667702"/>
                  <a:gd name="connsiteY60" fmla="*/ 79058 h 504586"/>
                  <a:gd name="connsiteX61" fmla="*/ 79058 w 667702"/>
                  <a:gd name="connsiteY61" fmla="*/ 26670 h 504586"/>
                  <a:gd name="connsiteX62" fmla="*/ 587693 w 667702"/>
                  <a:gd name="connsiteY62" fmla="*/ 26670 h 504586"/>
                  <a:gd name="connsiteX63" fmla="*/ 639128 w 667702"/>
                  <a:gd name="connsiteY63" fmla="*/ 79058 h 504586"/>
                  <a:gd name="connsiteX64" fmla="*/ 639128 w 667702"/>
                  <a:gd name="connsiteY64" fmla="*/ 356235 h 504586"/>
                  <a:gd name="connsiteX65" fmla="*/ 587693 w 667702"/>
                  <a:gd name="connsiteY65" fmla="*/ 408623 h 504586"/>
                  <a:gd name="connsiteX66" fmla="*/ 574358 w 667702"/>
                  <a:gd name="connsiteY66" fmla="*/ 408623 h 504586"/>
                  <a:gd name="connsiteX67" fmla="*/ 574358 w 667702"/>
                  <a:gd name="connsiteY67" fmla="*/ 436245 h 504586"/>
                  <a:gd name="connsiteX68" fmla="*/ 587693 w 667702"/>
                  <a:gd name="connsiteY68" fmla="*/ 436245 h 504586"/>
                  <a:gd name="connsiteX69" fmla="*/ 667703 w 667702"/>
                  <a:gd name="connsiteY69" fmla="*/ 357188 h 504586"/>
                  <a:gd name="connsiteX70" fmla="*/ 667703 w 667702"/>
                  <a:gd name="connsiteY70" fmla="*/ 79058 h 504586"/>
                  <a:gd name="connsiteX71" fmla="*/ 588645 w 667702"/>
                  <a:gd name="connsiteY71" fmla="*/ 0 h 50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67702" h="504586">
                    <a:moveTo>
                      <a:pt x="443865" y="376238"/>
                    </a:moveTo>
                    <a:cubicBezTo>
                      <a:pt x="435293" y="367665"/>
                      <a:pt x="421958" y="367665"/>
                      <a:pt x="413385" y="376238"/>
                    </a:cubicBezTo>
                    <a:lnTo>
                      <a:pt x="367665" y="421958"/>
                    </a:lnTo>
                    <a:cubicBezTo>
                      <a:pt x="359093" y="430530"/>
                      <a:pt x="359093" y="443865"/>
                      <a:pt x="367665" y="452438"/>
                    </a:cubicBezTo>
                    <a:lnTo>
                      <a:pt x="413385" y="498158"/>
                    </a:lnTo>
                    <a:cubicBezTo>
                      <a:pt x="421958" y="506730"/>
                      <a:pt x="435293" y="506730"/>
                      <a:pt x="443865" y="498158"/>
                    </a:cubicBezTo>
                    <a:lnTo>
                      <a:pt x="489585" y="452438"/>
                    </a:lnTo>
                    <a:cubicBezTo>
                      <a:pt x="498158" y="443865"/>
                      <a:pt x="498158" y="430530"/>
                      <a:pt x="489585" y="421958"/>
                    </a:cubicBezTo>
                    <a:lnTo>
                      <a:pt x="443865" y="376238"/>
                    </a:lnTo>
                    <a:close/>
                    <a:moveTo>
                      <a:pt x="584835" y="336233"/>
                    </a:moveTo>
                    <a:lnTo>
                      <a:pt x="539115" y="290513"/>
                    </a:lnTo>
                    <a:cubicBezTo>
                      <a:pt x="530543" y="281940"/>
                      <a:pt x="517208" y="281940"/>
                      <a:pt x="508635" y="290513"/>
                    </a:cubicBezTo>
                    <a:lnTo>
                      <a:pt x="462915" y="336233"/>
                    </a:lnTo>
                    <a:cubicBezTo>
                      <a:pt x="454343" y="344805"/>
                      <a:pt x="454343" y="358140"/>
                      <a:pt x="462915" y="366713"/>
                    </a:cubicBezTo>
                    <a:lnTo>
                      <a:pt x="508635" y="412433"/>
                    </a:lnTo>
                    <a:cubicBezTo>
                      <a:pt x="517208" y="421005"/>
                      <a:pt x="530543" y="421005"/>
                      <a:pt x="539115" y="412433"/>
                    </a:cubicBezTo>
                    <a:lnTo>
                      <a:pt x="584835" y="366713"/>
                    </a:lnTo>
                    <a:cubicBezTo>
                      <a:pt x="593408" y="358140"/>
                      <a:pt x="593408" y="344805"/>
                      <a:pt x="584835" y="336233"/>
                    </a:cubicBezTo>
                    <a:close/>
                    <a:moveTo>
                      <a:pt x="394335" y="360998"/>
                    </a:moveTo>
                    <a:cubicBezTo>
                      <a:pt x="401955" y="352425"/>
                      <a:pt x="401955" y="339090"/>
                      <a:pt x="394335" y="331470"/>
                    </a:cubicBezTo>
                    <a:lnTo>
                      <a:pt x="380048" y="317183"/>
                    </a:lnTo>
                    <a:lnTo>
                      <a:pt x="257175" y="194310"/>
                    </a:lnTo>
                    <a:cubicBezTo>
                      <a:pt x="248603" y="185738"/>
                      <a:pt x="236220" y="185738"/>
                      <a:pt x="227648" y="194310"/>
                    </a:cubicBezTo>
                    <a:lnTo>
                      <a:pt x="105728" y="316230"/>
                    </a:lnTo>
                    <a:lnTo>
                      <a:pt x="91440" y="331470"/>
                    </a:lnTo>
                    <a:cubicBezTo>
                      <a:pt x="82868" y="340043"/>
                      <a:pt x="82868" y="352425"/>
                      <a:pt x="91440" y="360998"/>
                    </a:cubicBezTo>
                    <a:lnTo>
                      <a:pt x="105728" y="375285"/>
                    </a:lnTo>
                    <a:lnTo>
                      <a:pt x="228600" y="497205"/>
                    </a:lnTo>
                    <a:cubicBezTo>
                      <a:pt x="237173" y="505778"/>
                      <a:pt x="249555" y="505778"/>
                      <a:pt x="258128" y="497205"/>
                    </a:cubicBezTo>
                    <a:lnTo>
                      <a:pt x="380048" y="375285"/>
                    </a:lnTo>
                    <a:lnTo>
                      <a:pt x="394335" y="360998"/>
                    </a:lnTo>
                    <a:close/>
                    <a:moveTo>
                      <a:pt x="300990" y="360045"/>
                    </a:moveTo>
                    <a:lnTo>
                      <a:pt x="289560" y="371475"/>
                    </a:lnTo>
                    <a:lnTo>
                      <a:pt x="257175" y="404813"/>
                    </a:lnTo>
                    <a:cubicBezTo>
                      <a:pt x="249555" y="412433"/>
                      <a:pt x="236220" y="412433"/>
                      <a:pt x="228600" y="404813"/>
                    </a:cubicBezTo>
                    <a:lnTo>
                      <a:pt x="195263" y="371475"/>
                    </a:lnTo>
                    <a:lnTo>
                      <a:pt x="183833" y="360045"/>
                    </a:lnTo>
                    <a:cubicBezTo>
                      <a:pt x="175260" y="351473"/>
                      <a:pt x="175260" y="339090"/>
                      <a:pt x="183833" y="330518"/>
                    </a:cubicBezTo>
                    <a:lnTo>
                      <a:pt x="227648" y="286703"/>
                    </a:lnTo>
                    <a:cubicBezTo>
                      <a:pt x="236220" y="278130"/>
                      <a:pt x="248603" y="278130"/>
                      <a:pt x="257175" y="286703"/>
                    </a:cubicBezTo>
                    <a:lnTo>
                      <a:pt x="300990" y="330518"/>
                    </a:lnTo>
                    <a:cubicBezTo>
                      <a:pt x="309563" y="339090"/>
                      <a:pt x="309563" y="351473"/>
                      <a:pt x="300990" y="360045"/>
                    </a:cubicBezTo>
                    <a:close/>
                    <a:moveTo>
                      <a:pt x="443865" y="315278"/>
                    </a:moveTo>
                    <a:lnTo>
                      <a:pt x="489585" y="269558"/>
                    </a:lnTo>
                    <a:cubicBezTo>
                      <a:pt x="498158" y="260985"/>
                      <a:pt x="498158" y="247650"/>
                      <a:pt x="489585" y="239078"/>
                    </a:cubicBezTo>
                    <a:lnTo>
                      <a:pt x="443865" y="193358"/>
                    </a:lnTo>
                    <a:cubicBezTo>
                      <a:pt x="435293" y="184785"/>
                      <a:pt x="421958" y="184785"/>
                      <a:pt x="413385" y="193358"/>
                    </a:cubicBezTo>
                    <a:lnTo>
                      <a:pt x="367665" y="239078"/>
                    </a:lnTo>
                    <a:cubicBezTo>
                      <a:pt x="359093" y="247650"/>
                      <a:pt x="359093" y="260985"/>
                      <a:pt x="367665" y="269558"/>
                    </a:cubicBezTo>
                    <a:lnTo>
                      <a:pt x="413385" y="315278"/>
                    </a:lnTo>
                    <a:cubicBezTo>
                      <a:pt x="421958" y="323850"/>
                      <a:pt x="435293" y="323850"/>
                      <a:pt x="443865" y="315278"/>
                    </a:cubicBezTo>
                    <a:close/>
                    <a:moveTo>
                      <a:pt x="588645" y="0"/>
                    </a:moveTo>
                    <a:lnTo>
                      <a:pt x="79058" y="0"/>
                    </a:lnTo>
                    <a:cubicBezTo>
                      <a:pt x="35243" y="0"/>
                      <a:pt x="0" y="35243"/>
                      <a:pt x="0" y="79058"/>
                    </a:cubicBezTo>
                    <a:lnTo>
                      <a:pt x="0" y="356235"/>
                    </a:lnTo>
                    <a:cubicBezTo>
                      <a:pt x="0" y="400050"/>
                      <a:pt x="35243" y="436245"/>
                      <a:pt x="79058" y="436245"/>
                    </a:cubicBezTo>
                    <a:lnTo>
                      <a:pt x="92393" y="436245"/>
                    </a:lnTo>
                    <a:lnTo>
                      <a:pt x="92393" y="409575"/>
                    </a:lnTo>
                    <a:lnTo>
                      <a:pt x="79058" y="409575"/>
                    </a:lnTo>
                    <a:cubicBezTo>
                      <a:pt x="50483" y="409575"/>
                      <a:pt x="27623" y="385763"/>
                      <a:pt x="27623" y="357188"/>
                    </a:cubicBezTo>
                    <a:lnTo>
                      <a:pt x="27623" y="79058"/>
                    </a:lnTo>
                    <a:cubicBezTo>
                      <a:pt x="27623" y="50483"/>
                      <a:pt x="50483" y="26670"/>
                      <a:pt x="79058" y="26670"/>
                    </a:cubicBezTo>
                    <a:lnTo>
                      <a:pt x="587693" y="26670"/>
                    </a:lnTo>
                    <a:cubicBezTo>
                      <a:pt x="616268" y="26670"/>
                      <a:pt x="639128" y="50483"/>
                      <a:pt x="639128" y="79058"/>
                    </a:cubicBezTo>
                    <a:lnTo>
                      <a:pt x="639128" y="356235"/>
                    </a:lnTo>
                    <a:cubicBezTo>
                      <a:pt x="639128" y="384810"/>
                      <a:pt x="616268" y="408623"/>
                      <a:pt x="587693" y="408623"/>
                    </a:cubicBezTo>
                    <a:lnTo>
                      <a:pt x="574358" y="408623"/>
                    </a:lnTo>
                    <a:lnTo>
                      <a:pt x="574358" y="436245"/>
                    </a:lnTo>
                    <a:lnTo>
                      <a:pt x="587693" y="436245"/>
                    </a:lnTo>
                    <a:cubicBezTo>
                      <a:pt x="631508" y="436245"/>
                      <a:pt x="666750" y="400050"/>
                      <a:pt x="667703" y="357188"/>
                    </a:cubicBezTo>
                    <a:lnTo>
                      <a:pt x="667703" y="79058"/>
                    </a:lnTo>
                    <a:cubicBezTo>
                      <a:pt x="667703" y="35243"/>
                      <a:pt x="632460" y="0"/>
                      <a:pt x="588645" y="0"/>
                    </a:cubicBezTo>
                    <a:close/>
                  </a:path>
                </a:pathLst>
              </a:custGeom>
              <a:solidFill>
                <a:srgbClr val="732773"/>
              </a:solidFill>
              <a:ln w="9525" cap="flat">
                <a:noFill/>
                <a:prstDash val="solid"/>
                <a:miter/>
              </a:ln>
            </p:spPr>
            <p:txBody>
              <a:bodyPr rtlCol="0" anchor="ctr"/>
              <a:lstStyle/>
              <a:p>
                <a:pPr defTabSz="914314"/>
                <a:endParaRPr lang="en-US" sz="1836">
                  <a:solidFill>
                    <a:srgbClr val="282828"/>
                  </a:solidFill>
                  <a:latin typeface="Segoe UI"/>
                </a:endParaRPr>
              </a:p>
            </p:txBody>
          </p:sp>
        </p:grpSp>
        <p:grpSp>
          <p:nvGrpSpPr>
            <p:cNvPr id="4" name="Group 3">
              <a:extLst>
                <a:ext uri="{FF2B5EF4-FFF2-40B4-BE49-F238E27FC236}">
                  <a16:creationId xmlns:a16="http://schemas.microsoft.com/office/drawing/2014/main" id="{B55FA70E-71FA-43D5-8129-C668FA255619}"/>
                </a:ext>
              </a:extLst>
            </p:cNvPr>
            <p:cNvGrpSpPr/>
            <p:nvPr/>
          </p:nvGrpSpPr>
          <p:grpSpPr>
            <a:xfrm>
              <a:off x="1671522" y="3272133"/>
              <a:ext cx="4640787" cy="776048"/>
              <a:chOff x="1671522" y="3200816"/>
              <a:chExt cx="4640787" cy="776048"/>
            </a:xfrm>
          </p:grpSpPr>
          <p:sp>
            <p:nvSpPr>
              <p:cNvPr id="90" name="Rectangle 89">
                <a:extLst>
                  <a:ext uri="{FF2B5EF4-FFF2-40B4-BE49-F238E27FC236}">
                    <a16:creationId xmlns:a16="http://schemas.microsoft.com/office/drawing/2014/main" id="{11D18129-5392-4FC2-85DA-0A3598E61C1F}"/>
                  </a:ext>
                </a:extLst>
              </p:cNvPr>
              <p:cNvSpPr/>
              <p:nvPr/>
            </p:nvSpPr>
            <p:spPr>
              <a:xfrm>
                <a:off x="1671523" y="3200816"/>
                <a:ext cx="3657600" cy="346570"/>
              </a:xfrm>
              <a:prstGeom prst="rect">
                <a:avLst/>
              </a:prstGeom>
            </p:spPr>
            <p:txBody>
              <a:bodyPr wrap="square" lIns="0">
                <a:spAutoFit/>
              </a:bodyPr>
              <a:lstStyle/>
              <a:p>
                <a:pPr defTabSz="931847">
                  <a:lnSpc>
                    <a:spcPct val="90000"/>
                  </a:lnSpc>
                  <a:spcAft>
                    <a:spcPts val="588"/>
                  </a:spcAft>
                  <a:buSzPct val="90000"/>
                  <a:defRPr/>
                </a:pPr>
                <a:r>
                  <a:rPr lang="en-US" b="1">
                    <a:solidFill>
                      <a:srgbClr val="2F2F2F"/>
                    </a:solidFill>
                    <a:latin typeface="Segoe UI Semibold" charset="0"/>
                    <a:cs typeface="Segoe UI Semibold" charset="0"/>
                  </a:rPr>
                  <a:t>Power Apps</a:t>
                </a:r>
              </a:p>
            </p:txBody>
          </p:sp>
          <p:sp>
            <p:nvSpPr>
              <p:cNvPr id="91" name="Rectangle 90">
                <a:extLst>
                  <a:ext uri="{FF2B5EF4-FFF2-40B4-BE49-F238E27FC236}">
                    <a16:creationId xmlns:a16="http://schemas.microsoft.com/office/drawing/2014/main" id="{6BEE15B9-1913-4838-8B1A-7CB436B98305}"/>
                  </a:ext>
                </a:extLst>
              </p:cNvPr>
              <p:cNvSpPr/>
              <p:nvPr/>
            </p:nvSpPr>
            <p:spPr>
              <a:xfrm>
                <a:off x="1671522" y="3545464"/>
                <a:ext cx="4640787" cy="431400"/>
              </a:xfrm>
              <a:prstGeom prst="rect">
                <a:avLst/>
              </a:prstGeom>
            </p:spPr>
            <p:txBody>
              <a:bodyPr wrap="square" lIns="0">
                <a:spAutoFit/>
              </a:bodyPr>
              <a:lstStyle/>
              <a:p>
                <a:pPr defTabSz="931847">
                  <a:lnSpc>
                    <a:spcPct val="90000"/>
                  </a:lnSpc>
                  <a:spcAft>
                    <a:spcPts val="588"/>
                  </a:spcAft>
                  <a:buSzPct val="90000"/>
                  <a:defRPr/>
                </a:pPr>
                <a:r>
                  <a:rPr lang="en-US" sz="1200">
                    <a:solidFill>
                      <a:srgbClr val="2F2F2F"/>
                    </a:solidFill>
                    <a:latin typeface="Segoe UI"/>
                    <a:cs typeface="Segoe UI Semibold" charset="0"/>
                  </a:rPr>
                  <a:t>Easily create custom apps to modernize processes to meet your needs with your data, enhancing efficiency and collaboration</a:t>
                </a:r>
              </a:p>
            </p:txBody>
          </p:sp>
        </p:grpSp>
      </p:grpSp>
      <p:grpSp>
        <p:nvGrpSpPr>
          <p:cNvPr id="8" name="Group 7">
            <a:extLst>
              <a:ext uri="{FF2B5EF4-FFF2-40B4-BE49-F238E27FC236}">
                <a16:creationId xmlns:a16="http://schemas.microsoft.com/office/drawing/2014/main" id="{895093F0-0701-4CD8-BC89-A54099881860}"/>
              </a:ext>
            </a:extLst>
          </p:cNvPr>
          <p:cNvGrpSpPr/>
          <p:nvPr/>
        </p:nvGrpSpPr>
        <p:grpSpPr>
          <a:xfrm>
            <a:off x="576719" y="4903429"/>
            <a:ext cx="5735560" cy="888323"/>
            <a:chOff x="575936" y="4903640"/>
            <a:chExt cx="5736374" cy="888450"/>
          </a:xfrm>
        </p:grpSpPr>
        <p:grpSp>
          <p:nvGrpSpPr>
            <p:cNvPr id="26" name="Group 25" descr="Power Automate logo">
              <a:extLst>
                <a:ext uri="{FF2B5EF4-FFF2-40B4-BE49-F238E27FC236}">
                  <a16:creationId xmlns:a16="http://schemas.microsoft.com/office/drawing/2014/main" id="{558C62C3-DFFC-4420-8E5D-BC340BFC5752}"/>
                </a:ext>
              </a:extLst>
            </p:cNvPr>
            <p:cNvGrpSpPr/>
            <p:nvPr/>
          </p:nvGrpSpPr>
          <p:grpSpPr>
            <a:xfrm>
              <a:off x="575936" y="4903640"/>
              <a:ext cx="888450" cy="888450"/>
              <a:chOff x="9342677" y="2568714"/>
              <a:chExt cx="1633487" cy="1633487"/>
            </a:xfrm>
          </p:grpSpPr>
          <p:sp>
            <p:nvSpPr>
              <p:cNvPr id="59" name="Oval 58">
                <a:extLst>
                  <a:ext uri="{FF2B5EF4-FFF2-40B4-BE49-F238E27FC236}">
                    <a16:creationId xmlns:a16="http://schemas.microsoft.com/office/drawing/2014/main" id="{E200EE7D-9207-43B6-87FA-AE44E05E3987}"/>
                  </a:ext>
                </a:extLst>
              </p:cNvPr>
              <p:cNvSpPr/>
              <p:nvPr/>
            </p:nvSpPr>
            <p:spPr bwMode="auto">
              <a:xfrm>
                <a:off x="9342677" y="2568714"/>
                <a:ext cx="1633487" cy="1633487"/>
              </a:xfrm>
              <a:prstGeom prst="ellipse">
                <a:avLst/>
              </a:prstGeom>
              <a:solidFill>
                <a:schemeClr val="bg1"/>
              </a:solidFill>
              <a:ln w="25400" cap="flat" cmpd="sng" algn="ctr">
                <a:solidFill>
                  <a:srgbClr val="287EFF"/>
                </a:solid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66" name="Graphic 7">
                <a:extLst>
                  <a:ext uri="{FF2B5EF4-FFF2-40B4-BE49-F238E27FC236}">
                    <a16:creationId xmlns:a16="http://schemas.microsoft.com/office/drawing/2014/main" id="{0A79F532-3D15-4E14-B82B-D19B335766F7}"/>
                  </a:ext>
                </a:extLst>
              </p:cNvPr>
              <p:cNvSpPr/>
              <p:nvPr/>
            </p:nvSpPr>
            <p:spPr>
              <a:xfrm>
                <a:off x="9811758" y="3147332"/>
                <a:ext cx="695325" cy="476250"/>
              </a:xfrm>
              <a:custGeom>
                <a:avLst/>
                <a:gdLst>
                  <a:gd name="connsiteX0" fmla="*/ 40742 w 695325"/>
                  <a:gd name="connsiteY0" fmla="*/ 438822 h 476250"/>
                  <a:gd name="connsiteX1" fmla="*/ 122206 w 695325"/>
                  <a:gd name="connsiteY1" fmla="*/ 438822 h 476250"/>
                  <a:gd name="connsiteX2" fmla="*/ 122206 w 695325"/>
                  <a:gd name="connsiteY2" fmla="*/ 363968 h 476250"/>
                  <a:gd name="connsiteX3" fmla="*/ 40742 w 695325"/>
                  <a:gd name="connsiteY3" fmla="*/ 363968 h 476250"/>
                  <a:gd name="connsiteX4" fmla="*/ 40742 w 695325"/>
                  <a:gd name="connsiteY4" fmla="*/ 438822 h 476250"/>
                  <a:gd name="connsiteX5" fmla="*/ 368790 w 695325"/>
                  <a:gd name="connsiteY5" fmla="*/ 195546 h 476250"/>
                  <a:gd name="connsiteX6" fmla="*/ 322742 w 695325"/>
                  <a:gd name="connsiteY6" fmla="*/ 195546 h 476250"/>
                  <a:gd name="connsiteX7" fmla="*/ 318931 w 695325"/>
                  <a:gd name="connsiteY7" fmla="*/ 198110 h 476250"/>
                  <a:gd name="connsiteX8" fmla="*/ 248846 w 695325"/>
                  <a:gd name="connsiteY8" fmla="*/ 391961 h 476250"/>
                  <a:gd name="connsiteX9" fmla="*/ 206446 w 695325"/>
                  <a:gd name="connsiteY9" fmla="*/ 420110 h 476250"/>
                  <a:gd name="connsiteX10" fmla="*/ 162925 w 695325"/>
                  <a:gd name="connsiteY10" fmla="*/ 420110 h 476250"/>
                  <a:gd name="connsiteX11" fmla="*/ 162925 w 695325"/>
                  <a:gd name="connsiteY11" fmla="*/ 453793 h 476250"/>
                  <a:gd name="connsiteX12" fmla="*/ 138488 w 695325"/>
                  <a:gd name="connsiteY12" fmla="*/ 476250 h 476250"/>
                  <a:gd name="connsiteX13" fmla="*/ 24437 w 695325"/>
                  <a:gd name="connsiteY13" fmla="*/ 476250 h 476250"/>
                  <a:gd name="connsiteX14" fmla="*/ 0 w 695325"/>
                  <a:gd name="connsiteY14" fmla="*/ 453793 h 476250"/>
                  <a:gd name="connsiteX15" fmla="*/ 0 w 695325"/>
                  <a:gd name="connsiteY15" fmla="*/ 348997 h 476250"/>
                  <a:gd name="connsiteX16" fmla="*/ 24437 w 695325"/>
                  <a:gd name="connsiteY16" fmla="*/ 326540 h 476250"/>
                  <a:gd name="connsiteX17" fmla="*/ 138488 w 695325"/>
                  <a:gd name="connsiteY17" fmla="*/ 326540 h 476250"/>
                  <a:gd name="connsiteX18" fmla="*/ 162925 w 695325"/>
                  <a:gd name="connsiteY18" fmla="*/ 348997 h 476250"/>
                  <a:gd name="connsiteX19" fmla="*/ 162925 w 695325"/>
                  <a:gd name="connsiteY19" fmla="*/ 382745 h 476250"/>
                  <a:gd name="connsiteX20" fmla="*/ 206446 w 695325"/>
                  <a:gd name="connsiteY20" fmla="*/ 382745 h 476250"/>
                  <a:gd name="connsiteX21" fmla="*/ 210256 w 695325"/>
                  <a:gd name="connsiteY21" fmla="*/ 380184 h 476250"/>
                  <a:gd name="connsiteX22" fmla="*/ 280341 w 695325"/>
                  <a:gd name="connsiteY22" fmla="*/ 186330 h 476250"/>
                  <a:gd name="connsiteX23" fmla="*/ 322742 w 695325"/>
                  <a:gd name="connsiteY23" fmla="*/ 158182 h 476250"/>
                  <a:gd name="connsiteX24" fmla="*/ 368790 w 695325"/>
                  <a:gd name="connsiteY24" fmla="*/ 158182 h 476250"/>
                  <a:gd name="connsiteX25" fmla="*/ 368790 w 695325"/>
                  <a:gd name="connsiteY25" fmla="*/ 124435 h 476250"/>
                  <a:gd name="connsiteX26" fmla="*/ 393231 w 695325"/>
                  <a:gd name="connsiteY26" fmla="*/ 101978 h 476250"/>
                  <a:gd name="connsiteX27" fmla="*/ 507278 w 695325"/>
                  <a:gd name="connsiteY27" fmla="*/ 101978 h 476250"/>
                  <a:gd name="connsiteX28" fmla="*/ 531719 w 695325"/>
                  <a:gd name="connsiteY28" fmla="*/ 124435 h 476250"/>
                  <a:gd name="connsiteX29" fmla="*/ 531719 w 695325"/>
                  <a:gd name="connsiteY29" fmla="*/ 229230 h 476250"/>
                  <a:gd name="connsiteX30" fmla="*/ 507278 w 695325"/>
                  <a:gd name="connsiteY30" fmla="*/ 251687 h 476250"/>
                  <a:gd name="connsiteX31" fmla="*/ 393231 w 695325"/>
                  <a:gd name="connsiteY31" fmla="*/ 251687 h 476250"/>
                  <a:gd name="connsiteX32" fmla="*/ 368790 w 695325"/>
                  <a:gd name="connsiteY32" fmla="*/ 229230 h 476250"/>
                  <a:gd name="connsiteX33" fmla="*/ 368790 w 695325"/>
                  <a:gd name="connsiteY33" fmla="*/ 195546 h 476250"/>
                  <a:gd name="connsiteX34" fmla="*/ 695325 w 695325"/>
                  <a:gd name="connsiteY34" fmla="*/ 75044 h 476250"/>
                  <a:gd name="connsiteX35" fmla="*/ 695325 w 695325"/>
                  <a:gd name="connsiteY35" fmla="*/ 337175 h 476250"/>
                  <a:gd name="connsiteX36" fmla="*/ 613311 w 695325"/>
                  <a:gd name="connsiteY36" fmla="*/ 412223 h 476250"/>
                  <a:gd name="connsiteX37" fmla="*/ 368011 w 695325"/>
                  <a:gd name="connsiteY37" fmla="*/ 412223 h 476250"/>
                  <a:gd name="connsiteX38" fmla="*/ 368011 w 695325"/>
                  <a:gd name="connsiteY38" fmla="*/ 386559 h 476250"/>
                  <a:gd name="connsiteX39" fmla="*/ 613311 w 695325"/>
                  <a:gd name="connsiteY39" fmla="*/ 386559 h 476250"/>
                  <a:gd name="connsiteX40" fmla="*/ 667276 w 695325"/>
                  <a:gd name="connsiteY40" fmla="*/ 337175 h 476250"/>
                  <a:gd name="connsiteX41" fmla="*/ 667276 w 695325"/>
                  <a:gd name="connsiteY41" fmla="*/ 75044 h 476250"/>
                  <a:gd name="connsiteX42" fmla="*/ 613311 w 695325"/>
                  <a:gd name="connsiteY42" fmla="*/ 25657 h 476250"/>
                  <a:gd name="connsiteX43" fmla="*/ 82010 w 695325"/>
                  <a:gd name="connsiteY43" fmla="*/ 25657 h 476250"/>
                  <a:gd name="connsiteX44" fmla="*/ 28046 w 695325"/>
                  <a:gd name="connsiteY44" fmla="*/ 75044 h 476250"/>
                  <a:gd name="connsiteX45" fmla="*/ 28046 w 695325"/>
                  <a:gd name="connsiteY45" fmla="*/ 280704 h 476250"/>
                  <a:gd name="connsiteX46" fmla="*/ 0 w 695325"/>
                  <a:gd name="connsiteY46" fmla="*/ 280704 h 476250"/>
                  <a:gd name="connsiteX47" fmla="*/ 0 w 695325"/>
                  <a:gd name="connsiteY47" fmla="*/ 75044 h 476250"/>
                  <a:gd name="connsiteX48" fmla="*/ 82010 w 695325"/>
                  <a:gd name="connsiteY48" fmla="*/ 0 h 476250"/>
                  <a:gd name="connsiteX49" fmla="*/ 613311 w 695325"/>
                  <a:gd name="connsiteY49" fmla="*/ 0 h 476250"/>
                  <a:gd name="connsiteX50" fmla="*/ 695325 w 695325"/>
                  <a:gd name="connsiteY50" fmla="*/ 7504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95325" h="476250">
                    <a:moveTo>
                      <a:pt x="40742" y="438822"/>
                    </a:moveTo>
                    <a:lnTo>
                      <a:pt x="122206" y="438822"/>
                    </a:lnTo>
                    <a:lnTo>
                      <a:pt x="122206" y="363968"/>
                    </a:lnTo>
                    <a:lnTo>
                      <a:pt x="40742" y="363968"/>
                    </a:lnTo>
                    <a:lnTo>
                      <a:pt x="40742" y="438822"/>
                    </a:lnTo>
                    <a:close/>
                    <a:moveTo>
                      <a:pt x="368790" y="195546"/>
                    </a:moveTo>
                    <a:lnTo>
                      <a:pt x="322742" y="195546"/>
                    </a:lnTo>
                    <a:cubicBezTo>
                      <a:pt x="321017" y="195546"/>
                      <a:pt x="319485" y="196577"/>
                      <a:pt x="318931" y="198110"/>
                    </a:cubicBezTo>
                    <a:lnTo>
                      <a:pt x="248846" y="391961"/>
                    </a:lnTo>
                    <a:cubicBezTo>
                      <a:pt x="242763" y="408797"/>
                      <a:pt x="225723" y="420110"/>
                      <a:pt x="206446" y="420110"/>
                    </a:cubicBezTo>
                    <a:lnTo>
                      <a:pt x="162925" y="420110"/>
                    </a:lnTo>
                    <a:lnTo>
                      <a:pt x="162925" y="453793"/>
                    </a:lnTo>
                    <a:cubicBezTo>
                      <a:pt x="162925" y="466197"/>
                      <a:pt x="151984" y="476250"/>
                      <a:pt x="138488" y="476250"/>
                    </a:cubicBezTo>
                    <a:lnTo>
                      <a:pt x="24437" y="476250"/>
                    </a:lnTo>
                    <a:cubicBezTo>
                      <a:pt x="10941" y="476250"/>
                      <a:pt x="0" y="466197"/>
                      <a:pt x="0" y="453793"/>
                    </a:cubicBezTo>
                    <a:lnTo>
                      <a:pt x="0" y="348997"/>
                    </a:lnTo>
                    <a:cubicBezTo>
                      <a:pt x="0" y="336593"/>
                      <a:pt x="10941" y="326540"/>
                      <a:pt x="24437" y="326540"/>
                    </a:cubicBezTo>
                    <a:lnTo>
                      <a:pt x="138488" y="326540"/>
                    </a:lnTo>
                    <a:cubicBezTo>
                      <a:pt x="151984" y="326540"/>
                      <a:pt x="162925" y="336593"/>
                      <a:pt x="162925" y="348997"/>
                    </a:cubicBezTo>
                    <a:lnTo>
                      <a:pt x="162925" y="382745"/>
                    </a:lnTo>
                    <a:lnTo>
                      <a:pt x="206446" y="382745"/>
                    </a:lnTo>
                    <a:cubicBezTo>
                      <a:pt x="208174" y="382745"/>
                      <a:pt x="209703" y="381717"/>
                      <a:pt x="210256" y="380184"/>
                    </a:cubicBezTo>
                    <a:lnTo>
                      <a:pt x="280341" y="186330"/>
                    </a:lnTo>
                    <a:cubicBezTo>
                      <a:pt x="286429" y="169495"/>
                      <a:pt x="303467" y="158182"/>
                      <a:pt x="322742" y="158182"/>
                    </a:cubicBezTo>
                    <a:lnTo>
                      <a:pt x="368790" y="158182"/>
                    </a:lnTo>
                    <a:lnTo>
                      <a:pt x="368790" y="124435"/>
                    </a:lnTo>
                    <a:cubicBezTo>
                      <a:pt x="368790" y="112030"/>
                      <a:pt x="379734" y="101978"/>
                      <a:pt x="393231" y="101978"/>
                    </a:cubicBezTo>
                    <a:lnTo>
                      <a:pt x="507278" y="101978"/>
                    </a:lnTo>
                    <a:cubicBezTo>
                      <a:pt x="520777" y="101978"/>
                      <a:pt x="531719" y="112030"/>
                      <a:pt x="531719" y="124435"/>
                    </a:cubicBezTo>
                    <a:lnTo>
                      <a:pt x="531719" y="229230"/>
                    </a:lnTo>
                    <a:cubicBezTo>
                      <a:pt x="531719" y="241631"/>
                      <a:pt x="520777" y="251687"/>
                      <a:pt x="507278" y="251687"/>
                    </a:cubicBezTo>
                    <a:lnTo>
                      <a:pt x="393231" y="251687"/>
                    </a:lnTo>
                    <a:cubicBezTo>
                      <a:pt x="379734" y="251687"/>
                      <a:pt x="368790" y="241631"/>
                      <a:pt x="368790" y="229230"/>
                    </a:cubicBezTo>
                    <a:lnTo>
                      <a:pt x="368790" y="195546"/>
                    </a:lnTo>
                    <a:close/>
                    <a:moveTo>
                      <a:pt x="695325" y="75044"/>
                    </a:moveTo>
                    <a:lnTo>
                      <a:pt x="695325" y="337175"/>
                    </a:lnTo>
                    <a:cubicBezTo>
                      <a:pt x="695325" y="378558"/>
                      <a:pt x="658536" y="412223"/>
                      <a:pt x="613311" y="412223"/>
                    </a:cubicBezTo>
                    <a:lnTo>
                      <a:pt x="368011" y="412223"/>
                    </a:lnTo>
                    <a:lnTo>
                      <a:pt x="368011" y="386559"/>
                    </a:lnTo>
                    <a:lnTo>
                      <a:pt x="613311" y="386559"/>
                    </a:lnTo>
                    <a:cubicBezTo>
                      <a:pt x="643068" y="386559"/>
                      <a:pt x="667276" y="364405"/>
                      <a:pt x="667276" y="337175"/>
                    </a:cubicBezTo>
                    <a:lnTo>
                      <a:pt x="667276" y="75044"/>
                    </a:lnTo>
                    <a:cubicBezTo>
                      <a:pt x="667276" y="47812"/>
                      <a:pt x="643068" y="25657"/>
                      <a:pt x="613311" y="25657"/>
                    </a:cubicBezTo>
                    <a:lnTo>
                      <a:pt x="82010" y="25657"/>
                    </a:lnTo>
                    <a:cubicBezTo>
                      <a:pt x="52257" y="25657"/>
                      <a:pt x="28046" y="47812"/>
                      <a:pt x="28046" y="75044"/>
                    </a:cubicBezTo>
                    <a:lnTo>
                      <a:pt x="28046" y="280704"/>
                    </a:lnTo>
                    <a:lnTo>
                      <a:pt x="0" y="280704"/>
                    </a:lnTo>
                    <a:lnTo>
                      <a:pt x="0" y="75044"/>
                    </a:lnTo>
                    <a:cubicBezTo>
                      <a:pt x="0" y="33662"/>
                      <a:pt x="36786" y="0"/>
                      <a:pt x="82010" y="0"/>
                    </a:cubicBezTo>
                    <a:lnTo>
                      <a:pt x="613311" y="0"/>
                    </a:lnTo>
                    <a:cubicBezTo>
                      <a:pt x="658536" y="0"/>
                      <a:pt x="695325" y="33662"/>
                      <a:pt x="695325" y="75044"/>
                    </a:cubicBezTo>
                    <a:close/>
                  </a:path>
                </a:pathLst>
              </a:custGeom>
              <a:solidFill>
                <a:srgbClr val="0077FF"/>
              </a:solidFill>
              <a:ln w="9525" cap="flat">
                <a:noFill/>
                <a:prstDash val="solid"/>
                <a:miter/>
              </a:ln>
            </p:spPr>
            <p:txBody>
              <a:bodyPr rtlCol="0" anchor="ctr"/>
              <a:lstStyle/>
              <a:p>
                <a:pPr defTabSz="914314"/>
                <a:endParaRPr lang="en-US" sz="1836">
                  <a:solidFill>
                    <a:srgbClr val="282828"/>
                  </a:solidFill>
                  <a:latin typeface="Segoe UI"/>
                </a:endParaRPr>
              </a:p>
            </p:txBody>
          </p:sp>
        </p:grpSp>
        <p:grpSp>
          <p:nvGrpSpPr>
            <p:cNvPr id="5" name="Group 4">
              <a:extLst>
                <a:ext uri="{FF2B5EF4-FFF2-40B4-BE49-F238E27FC236}">
                  <a16:creationId xmlns:a16="http://schemas.microsoft.com/office/drawing/2014/main" id="{D8698549-CAB8-4DDC-99D6-AE1B7C5D7B98}"/>
                </a:ext>
              </a:extLst>
            </p:cNvPr>
            <p:cNvGrpSpPr/>
            <p:nvPr/>
          </p:nvGrpSpPr>
          <p:grpSpPr>
            <a:xfrm>
              <a:off x="1671522" y="4963175"/>
              <a:ext cx="4640788" cy="767628"/>
              <a:chOff x="1671522" y="4891858"/>
              <a:chExt cx="4640788" cy="767628"/>
            </a:xfrm>
          </p:grpSpPr>
          <p:sp>
            <p:nvSpPr>
              <p:cNvPr id="93" name="Rectangle 92">
                <a:extLst>
                  <a:ext uri="{FF2B5EF4-FFF2-40B4-BE49-F238E27FC236}">
                    <a16:creationId xmlns:a16="http://schemas.microsoft.com/office/drawing/2014/main" id="{F44F72C6-C50A-4384-B291-025098C91615}"/>
                  </a:ext>
                </a:extLst>
              </p:cNvPr>
              <p:cNvSpPr/>
              <p:nvPr/>
            </p:nvSpPr>
            <p:spPr>
              <a:xfrm>
                <a:off x="1671523" y="4891858"/>
                <a:ext cx="3657600" cy="346570"/>
              </a:xfrm>
              <a:prstGeom prst="rect">
                <a:avLst/>
              </a:prstGeom>
            </p:spPr>
            <p:txBody>
              <a:bodyPr wrap="square" lIns="0">
                <a:spAutoFit/>
              </a:bodyPr>
              <a:lstStyle/>
              <a:p>
                <a:pPr defTabSz="931847">
                  <a:lnSpc>
                    <a:spcPct val="90000"/>
                  </a:lnSpc>
                  <a:spcAft>
                    <a:spcPts val="588"/>
                  </a:spcAft>
                  <a:buSzPct val="90000"/>
                  <a:defRPr/>
                </a:pPr>
                <a:r>
                  <a:rPr lang="en-US" b="1">
                    <a:solidFill>
                      <a:srgbClr val="2F2F2F"/>
                    </a:solidFill>
                    <a:latin typeface="Segoe UI Semibold" charset="0"/>
                    <a:cs typeface="Segoe UI Semibold" charset="0"/>
                  </a:rPr>
                  <a:t>Power Automate</a:t>
                </a:r>
              </a:p>
            </p:txBody>
          </p:sp>
          <p:sp>
            <p:nvSpPr>
              <p:cNvPr id="94" name="Rectangle 93">
                <a:extLst>
                  <a:ext uri="{FF2B5EF4-FFF2-40B4-BE49-F238E27FC236}">
                    <a16:creationId xmlns:a16="http://schemas.microsoft.com/office/drawing/2014/main" id="{DD9B7DD7-43B7-459E-BD43-8135406ACA96}"/>
                  </a:ext>
                </a:extLst>
              </p:cNvPr>
              <p:cNvSpPr/>
              <p:nvPr/>
            </p:nvSpPr>
            <p:spPr>
              <a:xfrm>
                <a:off x="1671522" y="5236506"/>
                <a:ext cx="4640788" cy="422980"/>
              </a:xfrm>
              <a:prstGeom prst="rect">
                <a:avLst/>
              </a:prstGeom>
            </p:spPr>
            <p:txBody>
              <a:bodyPr wrap="square" lIns="0">
                <a:spAutoFit/>
              </a:bodyPr>
              <a:lstStyle/>
              <a:p>
                <a:pPr defTabSz="931847">
                  <a:lnSpc>
                    <a:spcPct val="90000"/>
                  </a:lnSpc>
                  <a:spcAft>
                    <a:spcPts val="588"/>
                  </a:spcAft>
                  <a:buSzPct val="90000"/>
                  <a:defRPr/>
                </a:pPr>
                <a:r>
                  <a:rPr lang="en-US" sz="1200">
                    <a:solidFill>
                      <a:srgbClr val="2F2F2F"/>
                    </a:solidFill>
                    <a:latin typeface="Segoe UI"/>
                    <a:cs typeface="Segoe UI Semibold" charset="0"/>
                  </a:rPr>
                  <a:t>Quickly automate intelligent, data-powered workflows, from simple tasks to radical transformations, improving agility and productivity</a:t>
                </a:r>
              </a:p>
            </p:txBody>
          </p:sp>
        </p:grpSp>
      </p:grpSp>
      <p:sp>
        <p:nvSpPr>
          <p:cNvPr id="33" name="Rectangle 32">
            <a:extLst>
              <a:ext uri="{FF2B5EF4-FFF2-40B4-BE49-F238E27FC236}">
                <a16:creationId xmlns:a16="http://schemas.microsoft.com/office/drawing/2014/main" id="{994A8AF9-9A2D-40E1-8701-A1E5654E9135}"/>
              </a:ext>
            </a:extLst>
          </p:cNvPr>
          <p:cNvSpPr/>
          <p:nvPr/>
        </p:nvSpPr>
        <p:spPr bwMode="auto">
          <a:xfrm>
            <a:off x="464424" y="1366006"/>
            <a:ext cx="5960393" cy="118062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66F0F6DD-2B8C-4911-8A3F-FAE55560B93C}"/>
              </a:ext>
            </a:extLst>
          </p:cNvPr>
          <p:cNvSpPr/>
          <p:nvPr/>
        </p:nvSpPr>
        <p:spPr bwMode="auto">
          <a:xfrm>
            <a:off x="464424" y="3083656"/>
            <a:ext cx="5960393" cy="118062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DA1E472B-DBE5-4B08-A6B1-134AEC4BC698}"/>
              </a:ext>
            </a:extLst>
          </p:cNvPr>
          <p:cNvSpPr/>
          <p:nvPr/>
        </p:nvSpPr>
        <p:spPr bwMode="auto">
          <a:xfrm>
            <a:off x="464424" y="4673416"/>
            <a:ext cx="5960393" cy="134868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descr="Tablet">
            <a:extLst>
              <a:ext uri="{FF2B5EF4-FFF2-40B4-BE49-F238E27FC236}">
                <a16:creationId xmlns:a16="http://schemas.microsoft.com/office/drawing/2014/main" id="{FEBA41C3-52D1-42AB-9FCB-D76EB78C1FE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4119" y="1058782"/>
            <a:ext cx="6967516" cy="5081642"/>
          </a:xfrm>
          <a:prstGeom prst="rect">
            <a:avLst/>
          </a:prstGeom>
        </p:spPr>
      </p:pic>
      <p:grpSp>
        <p:nvGrpSpPr>
          <p:cNvPr id="38" name="Group 37">
            <a:extLst>
              <a:ext uri="{FF2B5EF4-FFF2-40B4-BE49-F238E27FC236}">
                <a16:creationId xmlns:a16="http://schemas.microsoft.com/office/drawing/2014/main" id="{5B253B6D-6B95-4DA1-8976-8B279AAE4231}"/>
              </a:ext>
            </a:extLst>
          </p:cNvPr>
          <p:cNvGrpSpPr/>
          <p:nvPr/>
        </p:nvGrpSpPr>
        <p:grpSpPr>
          <a:xfrm>
            <a:off x="9356806" y="3466197"/>
            <a:ext cx="3120583" cy="3597905"/>
            <a:chOff x="6740051" y="2683817"/>
            <a:chExt cx="3121025" cy="3598415"/>
          </a:xfrm>
        </p:grpSpPr>
        <p:pic>
          <p:nvPicPr>
            <p:cNvPr id="39" name="Picture 38">
              <a:extLst>
                <a:ext uri="{FF2B5EF4-FFF2-40B4-BE49-F238E27FC236}">
                  <a16:creationId xmlns:a16="http://schemas.microsoft.com/office/drawing/2014/main" id="{2BC86343-CB63-43A3-9C46-054A18420CD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1853" y="2891617"/>
              <a:ext cx="1647014" cy="2929489"/>
            </a:xfrm>
            <a:prstGeom prst="rect">
              <a:avLst/>
            </a:prstGeom>
          </p:spPr>
        </p:pic>
        <p:pic>
          <p:nvPicPr>
            <p:cNvPr id="40" name="Picture 39" descr="Phone">
              <a:extLst>
                <a:ext uri="{FF2B5EF4-FFF2-40B4-BE49-F238E27FC236}">
                  <a16:creationId xmlns:a16="http://schemas.microsoft.com/office/drawing/2014/main" id="{6B5421C9-2403-4AA5-93F0-9E6756AAD7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40051" y="2683817"/>
              <a:ext cx="3121025" cy="3598415"/>
            </a:xfrm>
            <a:prstGeom prst="rect">
              <a:avLst/>
            </a:prstGeom>
          </p:spPr>
        </p:pic>
      </p:grpSp>
      <p:sp>
        <p:nvSpPr>
          <p:cNvPr id="36" name="Title 5">
            <a:extLst>
              <a:ext uri="{FF2B5EF4-FFF2-40B4-BE49-F238E27FC236}">
                <a16:creationId xmlns:a16="http://schemas.microsoft.com/office/drawing/2014/main" id="{BD53A568-CE61-47CA-8B02-083EC46BFAE8}"/>
              </a:ext>
            </a:extLst>
          </p:cNvPr>
          <p:cNvSpPr>
            <a:spLocks noGrp="1"/>
          </p:cNvSpPr>
          <p:nvPr>
            <p:ph type="title"/>
          </p:nvPr>
        </p:nvSpPr>
        <p:spPr>
          <a:xfrm>
            <a:off x="426425" y="499897"/>
            <a:ext cx="11336039" cy="757914"/>
          </a:xfrm>
        </p:spPr>
        <p:txBody>
          <a:bodyPr/>
          <a:lstStyle/>
          <a:p>
            <a:r>
              <a:rPr lang="en-US" sz="2745"/>
              <a:t>Low-code dev &amp; automation: Teams + Power Platform</a:t>
            </a:r>
          </a:p>
        </p:txBody>
      </p:sp>
    </p:spTree>
    <p:extLst>
      <p:ext uri="{BB962C8B-B14F-4D97-AF65-F5344CB8AC3E}">
        <p14:creationId xmlns:p14="http://schemas.microsoft.com/office/powerpoint/2010/main" val="74214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xit" presetSubtype="0" fill="hold" grpId="0" nodeType="withEffect">
                                  <p:stCondLst>
                                    <p:cond delay="0"/>
                                  </p:stCondLst>
                                  <p:childTnLst>
                                    <p:animEffect transition="out" filter="fade">
                                      <p:cBhvr>
                                        <p:cTn id="14" dur="500"/>
                                        <p:tgtEl>
                                          <p:spTgt spid="96"/>
                                        </p:tgtEl>
                                      </p:cBhvr>
                                    </p:animEffect>
                                    <p:set>
                                      <p:cBhvr>
                                        <p:cTn id="15" dur="1" fill="hold">
                                          <p:stCondLst>
                                            <p:cond delay="499"/>
                                          </p:stCondLst>
                                        </p:cTn>
                                        <p:tgtEl>
                                          <p:spTgt spid="9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1" nodeType="click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xit" presetSubtype="0" fill="hold" grpId="0" nodeType="withEffect">
                                  <p:stCondLst>
                                    <p:cond delay="0"/>
                                  </p:stCondLst>
                                  <p:childTnLst>
                                    <p:animEffect transition="out" filter="fade">
                                      <p:cBhvr>
                                        <p:cTn id="27" dur="500"/>
                                        <p:tgtEl>
                                          <p:spTgt spid="97"/>
                                        </p:tgtEl>
                                      </p:cBhvr>
                                    </p:animEffect>
                                    <p:set>
                                      <p:cBhvr>
                                        <p:cTn id="28" dur="1" fill="hold">
                                          <p:stCondLst>
                                            <p:cond delay="499"/>
                                          </p:stCondLst>
                                        </p:cTn>
                                        <p:tgtEl>
                                          <p:spTgt spid="9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96" grpId="0" animBg="1"/>
      <p:bldP spid="96" grpId="1" animBg="1"/>
      <p:bldP spid="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889B9-FE78-46AB-A240-CB10BED12DAC}"/>
              </a:ext>
            </a:extLst>
          </p:cNvPr>
          <p:cNvSpPr>
            <a:spLocks noGrp="1"/>
          </p:cNvSpPr>
          <p:nvPr>
            <p:ph type="title"/>
          </p:nvPr>
        </p:nvSpPr>
        <p:spPr>
          <a:xfrm>
            <a:off x="426424" y="440919"/>
            <a:ext cx="11339774" cy="757914"/>
          </a:xfrm>
        </p:spPr>
        <p:txBody>
          <a:bodyPr/>
          <a:lstStyle/>
          <a:p>
            <a:r>
              <a:rPr lang="en-US"/>
              <a:t>Automate routine tasks with Microsoft Power Automate</a:t>
            </a:r>
          </a:p>
        </p:txBody>
      </p:sp>
      <p:grpSp>
        <p:nvGrpSpPr>
          <p:cNvPr id="5" name="Group 4" descr="Microsoft Flow icon">
            <a:extLst>
              <a:ext uri="{FF2B5EF4-FFF2-40B4-BE49-F238E27FC236}">
                <a16:creationId xmlns:a16="http://schemas.microsoft.com/office/drawing/2014/main" id="{89C167B1-9BFC-4E99-8DE1-12DF1FD0A0B8}"/>
              </a:ext>
            </a:extLst>
          </p:cNvPr>
          <p:cNvGrpSpPr/>
          <p:nvPr/>
        </p:nvGrpSpPr>
        <p:grpSpPr>
          <a:xfrm>
            <a:off x="10914224" y="393889"/>
            <a:ext cx="851974" cy="851974"/>
            <a:chOff x="10857672" y="193243"/>
            <a:chExt cx="1051560" cy="1051560"/>
          </a:xfrm>
        </p:grpSpPr>
        <p:sp>
          <p:nvSpPr>
            <p:cNvPr id="6" name="Oval 5">
              <a:extLst>
                <a:ext uri="{FF2B5EF4-FFF2-40B4-BE49-F238E27FC236}">
                  <a16:creationId xmlns:a16="http://schemas.microsoft.com/office/drawing/2014/main" id="{43EB4E39-8037-4F12-95AF-6783C6AA52D2}"/>
                </a:ext>
                <a:ext uri="{C183D7F6-B498-43B3-948B-1728B52AA6E4}">
                  <adec:decorative xmlns:adec="http://schemas.microsoft.com/office/drawing/2017/decorative" val="1"/>
                </a:ext>
              </a:extLst>
            </p:cNvPr>
            <p:cNvSpPr/>
            <p:nvPr/>
          </p:nvSpPr>
          <p:spPr bwMode="auto">
            <a:xfrm>
              <a:off x="10857672" y="193243"/>
              <a:ext cx="1051560" cy="1051560"/>
            </a:xfrm>
            <a:prstGeom prst="ellipse">
              <a:avLst/>
            </a:prstGeom>
            <a:solidFill>
              <a:srgbClr val="287EFF"/>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1314" tIns="129052" rIns="161314" bIns="129052" numCol="1" spcCol="0" rtlCol="0" fromWordArt="0" anchor="ctr" anchorCtr="0" forceAA="0" compatLnSpc="1">
              <a:prstTxWarp prst="textNoShape">
                <a:avLst/>
              </a:prstTxWarp>
              <a:noAutofit/>
            </a:bodyPr>
            <a:lstStyle/>
            <a:p>
              <a:pPr defTabSz="822445" fontAlgn="base">
                <a:spcBef>
                  <a:spcPct val="0"/>
                </a:spcBef>
                <a:spcAft>
                  <a:spcPct val="0"/>
                </a:spcAft>
                <a:defRPr/>
              </a:pPr>
              <a:endParaRPr lang="en-US" sz="1764">
                <a:solidFill>
                  <a:srgbClr val="1A1A1A"/>
                </a:solidFill>
                <a:latin typeface="Segoe UI"/>
                <a:cs typeface="Segoe UI" pitchFamily="34" charset="0"/>
              </a:endParaRPr>
            </a:p>
          </p:txBody>
        </p:sp>
        <p:grpSp>
          <p:nvGrpSpPr>
            <p:cNvPr id="7" name="Group 6">
              <a:extLst>
                <a:ext uri="{FF2B5EF4-FFF2-40B4-BE49-F238E27FC236}">
                  <a16:creationId xmlns:a16="http://schemas.microsoft.com/office/drawing/2014/main" id="{251BC579-F6C3-4F12-AEEE-9AE4CE3FB804}"/>
                </a:ext>
              </a:extLst>
            </p:cNvPr>
            <p:cNvGrpSpPr/>
            <p:nvPr/>
          </p:nvGrpSpPr>
          <p:grpSpPr>
            <a:xfrm>
              <a:off x="11120993" y="519623"/>
              <a:ext cx="524919" cy="398801"/>
              <a:chOff x="-1146792" y="678443"/>
              <a:chExt cx="1017587" cy="773113"/>
            </a:xfrm>
            <a:solidFill>
              <a:srgbClr val="D2D2D2"/>
            </a:solidFill>
          </p:grpSpPr>
          <p:sp>
            <p:nvSpPr>
              <p:cNvPr id="8" name="Freeform 5">
                <a:extLst>
                  <a:ext uri="{FF2B5EF4-FFF2-40B4-BE49-F238E27FC236}">
                    <a16:creationId xmlns:a16="http://schemas.microsoft.com/office/drawing/2014/main" id="{DB2FB88E-43A4-40F4-9582-24690850BC06}"/>
                  </a:ext>
                  <a:ext uri="{C183D7F6-B498-43B3-948B-1728B52AA6E4}">
                    <adec:decorative xmlns:adec="http://schemas.microsoft.com/office/drawing/2017/decorative" val="1"/>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416">
                  <a:defRPr/>
                </a:pPr>
                <a:endParaRPr lang="en-US" sz="1884">
                  <a:solidFill>
                    <a:srgbClr val="1A1A1A"/>
                  </a:solidFill>
                  <a:latin typeface="Segoe UI"/>
                </a:endParaRPr>
              </a:p>
            </p:txBody>
          </p:sp>
          <p:sp>
            <p:nvSpPr>
              <p:cNvPr id="9" name="Freeform 6">
                <a:extLst>
                  <a:ext uri="{FF2B5EF4-FFF2-40B4-BE49-F238E27FC236}">
                    <a16:creationId xmlns:a16="http://schemas.microsoft.com/office/drawing/2014/main" id="{EF6635C3-A448-4F0F-847A-293446E51125}"/>
                  </a:ext>
                  <a:ext uri="{C183D7F6-B498-43B3-948B-1728B52AA6E4}">
                    <adec:decorative xmlns:adec="http://schemas.microsoft.com/office/drawing/2017/decorative" val="1"/>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416">
                  <a:defRPr/>
                </a:pPr>
                <a:endParaRPr lang="en-US" sz="1884">
                  <a:solidFill>
                    <a:srgbClr val="1A1A1A"/>
                  </a:solidFill>
                  <a:latin typeface="Segoe UI"/>
                </a:endParaRPr>
              </a:p>
            </p:txBody>
          </p:sp>
        </p:grpSp>
      </p:grpSp>
      <p:sp>
        <p:nvSpPr>
          <p:cNvPr id="4" name="Text Placeholder 3">
            <a:extLst>
              <a:ext uri="{FF2B5EF4-FFF2-40B4-BE49-F238E27FC236}">
                <a16:creationId xmlns:a16="http://schemas.microsoft.com/office/drawing/2014/main" id="{391118A8-0EDA-4EEE-8561-99147EA08EB2}"/>
              </a:ext>
            </a:extLst>
          </p:cNvPr>
          <p:cNvSpPr>
            <a:spLocks noGrp="1"/>
          </p:cNvSpPr>
          <p:nvPr>
            <p:ph type="body" sz="quarter" idx="11"/>
          </p:nvPr>
        </p:nvSpPr>
        <p:spPr>
          <a:xfrm>
            <a:off x="426425" y="1976918"/>
            <a:ext cx="5555965" cy="2573144"/>
          </a:xfrm>
        </p:spPr>
        <p:txBody>
          <a:bodyPr/>
          <a:lstStyle/>
          <a:p>
            <a:pPr defTabSz="895658">
              <a:spcAft>
                <a:spcPts val="1765"/>
              </a:spcAft>
              <a:defRPr/>
            </a:pPr>
            <a:r>
              <a:rPr lang="en-US" sz="1765" kern="0">
                <a:solidFill>
                  <a:srgbClr val="5059C9"/>
                </a:solidFill>
                <a:latin typeface="Segoe UI Semibold" panose="020B0702040204020203" pitchFamily="34" charset="0"/>
                <a:cs typeface="Segoe UI Semibold" panose="020B0702040204020203" pitchFamily="34" charset="0"/>
              </a:rPr>
              <a:t>Automate</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a:t>
            </a:r>
            <a:r>
              <a:rPr lang="en-US" sz="1765" kern="0">
                <a:solidFill>
                  <a:srgbClr val="5059C9"/>
                </a:solidFill>
                <a:latin typeface="Segoe UI Semibold" panose="020B0702040204020203" pitchFamily="34" charset="0"/>
                <a:cs typeface="Segoe UI Semibold" panose="020B0702040204020203" pitchFamily="34" charset="0"/>
              </a:rPr>
              <a:t>existing business processes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with low-code solutions​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Connect and automate </a:t>
            </a:r>
            <a:r>
              <a:rPr lang="en-US" sz="1765" kern="0">
                <a:solidFill>
                  <a:srgbClr val="5059C9"/>
                </a:solidFill>
                <a:latin typeface="Segoe UI Semibold" panose="020B0702040204020203" pitchFamily="34" charset="0"/>
                <a:cs typeface="Segoe UI Semibold" panose="020B0702040204020203" pitchFamily="34" charset="0"/>
              </a:rPr>
              <a:t>300+ cloud and on-premises</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data services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Use </a:t>
            </a:r>
            <a:r>
              <a:rPr lang="en-US" sz="1765" kern="0">
                <a:solidFill>
                  <a:srgbClr val="5059C9"/>
                </a:solidFill>
                <a:latin typeface="Segoe UI Semibold" panose="020B0702040204020203" pitchFamily="34" charset="0"/>
                <a:cs typeface="Segoe UI Semibold" panose="020B0702040204020203" pitchFamily="34" charset="0"/>
              </a:rPr>
              <a:t>prebuilt templates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for business processes like approvals, alerts, data collection and reminders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Use </a:t>
            </a:r>
            <a:r>
              <a:rPr lang="en-US" sz="1765" kern="0">
                <a:solidFill>
                  <a:srgbClr val="5059C9"/>
                </a:solidFill>
                <a:latin typeface="Segoe UI Semibold" panose="020B0702040204020203" pitchFamily="34" charset="0"/>
                <a:cs typeface="Segoe UI Semibold" panose="020B0702040204020203" pitchFamily="34" charset="0"/>
              </a:rPr>
              <a:t>advanced scenarios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with branching conditions, multiple steps, Visio process modeling, and more</a:t>
            </a:r>
          </a:p>
        </p:txBody>
      </p:sp>
      <p:grpSp>
        <p:nvGrpSpPr>
          <p:cNvPr id="2" name="Group 1" descr="Screenshot of a review process flow in Microsoft Teams displayed on a tablet">
            <a:extLst>
              <a:ext uri="{FF2B5EF4-FFF2-40B4-BE49-F238E27FC236}">
                <a16:creationId xmlns:a16="http://schemas.microsoft.com/office/drawing/2014/main" id="{C88798BF-0BF2-478D-A1D7-7C1B67C0673F}"/>
              </a:ext>
            </a:extLst>
          </p:cNvPr>
          <p:cNvGrpSpPr/>
          <p:nvPr/>
        </p:nvGrpSpPr>
        <p:grpSpPr>
          <a:xfrm>
            <a:off x="5937318" y="1729636"/>
            <a:ext cx="6254684" cy="5125839"/>
            <a:chOff x="6056373" y="1763822"/>
            <a:chExt cx="6380103" cy="5228623"/>
          </a:xfrm>
        </p:grpSpPr>
        <p:pic>
          <p:nvPicPr>
            <p:cNvPr id="10" name="One Drive Image">
              <a:extLst>
                <a:ext uri="{FF2B5EF4-FFF2-40B4-BE49-F238E27FC236}">
                  <a16:creationId xmlns:a16="http://schemas.microsoft.com/office/drawing/2014/main" id="{BFBC3C70-9567-4E89-8B84-76A79238C2B1}"/>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56373" y="1763822"/>
              <a:ext cx="6378696" cy="5228622"/>
            </a:xfrm>
            <a:prstGeom prst="rect">
              <a:avLst/>
            </a:prstGeom>
          </p:spPr>
        </p:pic>
        <p:grpSp>
          <p:nvGrpSpPr>
            <p:cNvPr id="11" name="Group 10">
              <a:extLst>
                <a:ext uri="{FF2B5EF4-FFF2-40B4-BE49-F238E27FC236}">
                  <a16:creationId xmlns:a16="http://schemas.microsoft.com/office/drawing/2014/main" id="{84C7BB61-24C7-45FF-AE8F-06EE3796C57B}"/>
                </a:ext>
              </a:extLst>
            </p:cNvPr>
            <p:cNvGrpSpPr/>
            <p:nvPr/>
          </p:nvGrpSpPr>
          <p:grpSpPr>
            <a:xfrm>
              <a:off x="6467685" y="2264127"/>
              <a:ext cx="5968791" cy="4728318"/>
              <a:chOff x="7024828" y="1604861"/>
              <a:chExt cx="6830800" cy="5411178"/>
            </a:xfrm>
          </p:grpSpPr>
          <p:pic>
            <p:nvPicPr>
              <p:cNvPr id="12" name="Content Placeholder 4">
                <a:extLst>
                  <a:ext uri="{FF2B5EF4-FFF2-40B4-BE49-F238E27FC236}">
                    <a16:creationId xmlns:a16="http://schemas.microsoft.com/office/drawing/2014/main" id="{CE507594-DC9D-4902-9AB4-375917FA3CD8}"/>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24828" y="1604861"/>
                <a:ext cx="6830799" cy="5411178"/>
              </a:xfrm>
              <a:prstGeom prst="rect">
                <a:avLst/>
              </a:prstGeom>
            </p:spPr>
          </p:pic>
          <p:pic>
            <p:nvPicPr>
              <p:cNvPr id="13" name="Picture 12">
                <a:extLst>
                  <a:ext uri="{FF2B5EF4-FFF2-40B4-BE49-F238E27FC236}">
                    <a16:creationId xmlns:a16="http://schemas.microsoft.com/office/drawing/2014/main" id="{F71AE85B-B596-4A82-A965-F8E7BE8A1A2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763434" y="2591334"/>
                <a:ext cx="4092194" cy="4424704"/>
              </a:xfrm>
              <a:prstGeom prst="rect">
                <a:avLst/>
              </a:prstGeom>
            </p:spPr>
          </p:pic>
        </p:grpSp>
      </p:grpSp>
      <p:sp>
        <p:nvSpPr>
          <p:cNvPr id="16" name="Rectangle 15">
            <a:extLst>
              <a:ext uri="{FF2B5EF4-FFF2-40B4-BE49-F238E27FC236}">
                <a16:creationId xmlns:a16="http://schemas.microsoft.com/office/drawing/2014/main" id="{A09BA1FC-B573-458E-9240-222901022BAA}"/>
              </a:ext>
            </a:extLst>
          </p:cNvPr>
          <p:cNvSpPr/>
          <p:nvPr/>
        </p:nvSpPr>
        <p:spPr>
          <a:xfrm>
            <a:off x="-41830" y="6621810"/>
            <a:ext cx="6094444" cy="241381"/>
          </a:xfrm>
          <a:prstGeom prst="rect">
            <a:avLst/>
          </a:prstGeom>
        </p:spPr>
        <p:txBody>
          <a:bodyPr>
            <a:spAutoFit/>
          </a:bodyPr>
          <a:lstStyle/>
          <a:p>
            <a:pPr defTabSz="914314"/>
            <a:r>
              <a:rPr lang="en-US" sz="980">
                <a:solidFill>
                  <a:srgbClr val="282828"/>
                </a:solidFill>
                <a:latin typeface="Segoe UI"/>
              </a:rPr>
              <a:t>* Some features vary by license type</a:t>
            </a:r>
          </a:p>
        </p:txBody>
      </p:sp>
    </p:spTree>
    <p:extLst>
      <p:ext uri="{BB962C8B-B14F-4D97-AF65-F5344CB8AC3E}">
        <p14:creationId xmlns:p14="http://schemas.microsoft.com/office/powerpoint/2010/main" val="479350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CBBB3D-E292-4912-AFAE-8106031656BB}"/>
              </a:ext>
            </a:extLst>
          </p:cNvPr>
          <p:cNvSpPr>
            <a:spLocks noGrp="1"/>
          </p:cNvSpPr>
          <p:nvPr>
            <p:ph type="title"/>
          </p:nvPr>
        </p:nvSpPr>
        <p:spPr>
          <a:xfrm>
            <a:off x="426424" y="440919"/>
            <a:ext cx="11339774" cy="757914"/>
          </a:xfrm>
        </p:spPr>
        <p:txBody>
          <a:bodyPr/>
          <a:lstStyle/>
          <a:p>
            <a:r>
              <a:rPr lang="en-US"/>
              <a:t>Build custom apps with PowerApps</a:t>
            </a:r>
          </a:p>
        </p:txBody>
      </p:sp>
      <p:grpSp>
        <p:nvGrpSpPr>
          <p:cNvPr id="5" name="Group 4" descr="PowerApps icon">
            <a:extLst>
              <a:ext uri="{FF2B5EF4-FFF2-40B4-BE49-F238E27FC236}">
                <a16:creationId xmlns:a16="http://schemas.microsoft.com/office/drawing/2014/main" id="{A3C1F314-89BB-48E6-9EE9-AAAA1EB94192}"/>
              </a:ext>
            </a:extLst>
          </p:cNvPr>
          <p:cNvGrpSpPr/>
          <p:nvPr/>
        </p:nvGrpSpPr>
        <p:grpSpPr>
          <a:xfrm>
            <a:off x="10913973" y="394074"/>
            <a:ext cx="851604" cy="851604"/>
            <a:chOff x="10871200" y="193243"/>
            <a:chExt cx="1051560" cy="1051560"/>
          </a:xfrm>
        </p:grpSpPr>
        <p:sp>
          <p:nvSpPr>
            <p:cNvPr id="6" name="Oval 5">
              <a:extLst>
                <a:ext uri="{FF2B5EF4-FFF2-40B4-BE49-F238E27FC236}">
                  <a16:creationId xmlns:a16="http://schemas.microsoft.com/office/drawing/2014/main" id="{87DF6499-1A1D-44D9-B780-DDBA99571B25}"/>
                </a:ext>
                <a:ext uri="{C183D7F6-B498-43B3-948B-1728B52AA6E4}">
                  <adec:decorative xmlns:adec="http://schemas.microsoft.com/office/drawing/2017/decorative" val="1"/>
                </a:ext>
              </a:extLst>
            </p:cNvPr>
            <p:cNvSpPr/>
            <p:nvPr/>
          </p:nvSpPr>
          <p:spPr bwMode="auto">
            <a:xfrm>
              <a:off x="10871200" y="193243"/>
              <a:ext cx="1051560" cy="1051560"/>
            </a:xfrm>
            <a:prstGeom prst="ellipse">
              <a:avLst/>
            </a:prstGeom>
            <a:solidFill>
              <a:srgbClr val="5C005C"/>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1314" tIns="129052" rIns="161314" bIns="129052" numCol="1" spcCol="0" rtlCol="0" fromWordArt="0" anchor="ctr" anchorCtr="0" forceAA="0" compatLnSpc="1">
              <a:prstTxWarp prst="textNoShape">
                <a:avLst/>
              </a:prstTxWarp>
              <a:noAutofit/>
            </a:bodyPr>
            <a:lstStyle/>
            <a:p>
              <a:pPr defTabSz="822445" fontAlgn="base">
                <a:spcBef>
                  <a:spcPct val="0"/>
                </a:spcBef>
                <a:spcAft>
                  <a:spcPct val="0"/>
                </a:spcAft>
                <a:defRPr/>
              </a:pPr>
              <a:endParaRPr lang="en-US" sz="1764">
                <a:gradFill>
                  <a:gsLst>
                    <a:gs pos="0">
                      <a:srgbClr val="FFFFFF"/>
                    </a:gs>
                    <a:gs pos="100000">
                      <a:srgbClr val="FFFFFF"/>
                    </a:gs>
                  </a:gsLst>
                  <a:lin ang="5400000" scaled="0"/>
                </a:gradFill>
                <a:latin typeface="Segoe UI"/>
                <a:cs typeface="Segoe UI" pitchFamily="34" charset="0"/>
              </a:endParaRPr>
            </a:p>
          </p:txBody>
        </p:sp>
        <p:grpSp>
          <p:nvGrpSpPr>
            <p:cNvPr id="7" name="Group 4">
              <a:extLst>
                <a:ext uri="{FF2B5EF4-FFF2-40B4-BE49-F238E27FC236}">
                  <a16:creationId xmlns:a16="http://schemas.microsoft.com/office/drawing/2014/main" id="{4931BE9B-7D2D-4E12-BC87-C800A9271A86}"/>
                </a:ext>
              </a:extLst>
            </p:cNvPr>
            <p:cNvGrpSpPr>
              <a:grpSpLocks noChangeAspect="1"/>
            </p:cNvGrpSpPr>
            <p:nvPr/>
          </p:nvGrpSpPr>
          <p:grpSpPr bwMode="auto">
            <a:xfrm>
              <a:off x="11156676" y="534096"/>
              <a:ext cx="480565" cy="369809"/>
              <a:chOff x="2880" y="2176"/>
              <a:chExt cx="256" cy="197"/>
            </a:xfrm>
            <a:solidFill>
              <a:srgbClr val="D2D2D2"/>
            </a:solidFill>
          </p:grpSpPr>
          <p:sp>
            <p:nvSpPr>
              <p:cNvPr id="8" name="Freeform 5">
                <a:extLst>
                  <a:ext uri="{FF2B5EF4-FFF2-40B4-BE49-F238E27FC236}">
                    <a16:creationId xmlns:a16="http://schemas.microsoft.com/office/drawing/2014/main" id="{7CA236A6-D868-49D8-BB58-5D8C5773322C}"/>
                  </a:ext>
                  <a:ext uri="{C183D7F6-B498-43B3-948B-1728B52AA6E4}">
                    <adec:decorative xmlns:adec="http://schemas.microsoft.com/office/drawing/2017/decorative" val="1"/>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9" name="Freeform 6">
                <a:extLst>
                  <a:ext uri="{FF2B5EF4-FFF2-40B4-BE49-F238E27FC236}">
                    <a16:creationId xmlns:a16="http://schemas.microsoft.com/office/drawing/2014/main" id="{8EF7C264-FBD0-4C63-8195-45A259A7F598}"/>
                  </a:ext>
                  <a:ext uri="{C183D7F6-B498-43B3-948B-1728B52AA6E4}">
                    <adec:decorative xmlns:adec="http://schemas.microsoft.com/office/drawing/2017/decorative" val="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0" name="Freeform 7">
                <a:extLst>
                  <a:ext uri="{FF2B5EF4-FFF2-40B4-BE49-F238E27FC236}">
                    <a16:creationId xmlns:a16="http://schemas.microsoft.com/office/drawing/2014/main" id="{1A785580-DF87-4715-BDB4-67C9E80D3B1F}"/>
                  </a:ext>
                  <a:ext uri="{C183D7F6-B498-43B3-948B-1728B52AA6E4}">
                    <adec:decorative xmlns:adec="http://schemas.microsoft.com/office/drawing/2017/decorative" val="1"/>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1" name="Freeform 8">
                <a:extLst>
                  <a:ext uri="{FF2B5EF4-FFF2-40B4-BE49-F238E27FC236}">
                    <a16:creationId xmlns:a16="http://schemas.microsoft.com/office/drawing/2014/main" id="{4576CB19-BA53-4A80-BE30-BE0F838855F9}"/>
                  </a:ext>
                  <a:ext uri="{C183D7F6-B498-43B3-948B-1728B52AA6E4}">
                    <adec:decorative xmlns:adec="http://schemas.microsoft.com/office/drawing/2017/decorative" val="1"/>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2" name="Freeform 9">
                <a:extLst>
                  <a:ext uri="{FF2B5EF4-FFF2-40B4-BE49-F238E27FC236}">
                    <a16:creationId xmlns:a16="http://schemas.microsoft.com/office/drawing/2014/main" id="{E61A92D4-B44A-4215-A3B3-38E4D0EB3AD0}"/>
                  </a:ext>
                  <a:ext uri="{C183D7F6-B498-43B3-948B-1728B52AA6E4}">
                    <adec:decorative xmlns:adec="http://schemas.microsoft.com/office/drawing/2017/decorative" val="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sp>
        <p:nvSpPr>
          <p:cNvPr id="4" name="Text Placeholder 3">
            <a:extLst>
              <a:ext uri="{FF2B5EF4-FFF2-40B4-BE49-F238E27FC236}">
                <a16:creationId xmlns:a16="http://schemas.microsoft.com/office/drawing/2014/main" id="{147A8ED1-8DF0-446E-8EBE-DBD5A7B297D3}"/>
              </a:ext>
            </a:extLst>
          </p:cNvPr>
          <p:cNvSpPr>
            <a:spLocks noGrp="1"/>
          </p:cNvSpPr>
          <p:nvPr>
            <p:ph type="body" sz="quarter" idx="11"/>
          </p:nvPr>
        </p:nvSpPr>
        <p:spPr>
          <a:xfrm>
            <a:off x="426425" y="1976907"/>
            <a:ext cx="5468191" cy="2573144"/>
          </a:xfrm>
        </p:spPr>
        <p:txBody>
          <a:bodyPr/>
          <a:lstStyle/>
          <a:p>
            <a:pPr defTabSz="895658">
              <a:spcAft>
                <a:spcPts val="1765"/>
              </a:spcAft>
              <a:buClr>
                <a:srgbClr val="0078D7"/>
              </a:buClr>
              <a:buSzTx/>
              <a:defRPr/>
            </a:pPr>
            <a:r>
              <a:rPr lang="en-US" sz="1765" kern="0">
                <a:gradFill>
                  <a:gsLst>
                    <a:gs pos="97872">
                      <a:srgbClr val="353535"/>
                    </a:gs>
                    <a:gs pos="76000">
                      <a:srgbClr val="353535"/>
                    </a:gs>
                  </a:gsLst>
                </a:gradFill>
                <a:cs typeface="Segoe UI"/>
              </a:rPr>
              <a:t>Build low-code </a:t>
            </a:r>
            <a:r>
              <a:rPr lang="en-US" sz="1765" kern="0">
                <a:solidFill>
                  <a:srgbClr val="5059C9"/>
                </a:solidFill>
                <a:latin typeface="Segoe UI Semibold"/>
                <a:cs typeface="Segoe UI Semibold"/>
              </a:rPr>
              <a:t>apps for PC and mobile</a:t>
            </a:r>
            <a:r>
              <a:rPr lang="en-US" sz="1765" kern="0">
                <a:solidFill>
                  <a:schemeClr val="tx1"/>
                </a:solidFill>
                <a:cs typeface="Segoe UI Semibold"/>
              </a:rPr>
              <a:t> for use </a:t>
            </a:r>
            <a:r>
              <a:rPr lang="en-US" sz="1765" kern="0">
                <a:gradFill>
                  <a:gsLst>
                    <a:gs pos="97872">
                      <a:srgbClr val="353535"/>
                    </a:gs>
                    <a:gs pos="76000">
                      <a:srgbClr val="353535"/>
                    </a:gs>
                  </a:gsLst>
                </a:gradFill>
                <a:cs typeface="Segoe UI"/>
              </a:rPr>
              <a:t>within Microsoft Teams</a:t>
            </a:r>
          </a:p>
          <a:p>
            <a:pPr defTabSz="895658">
              <a:spcAft>
                <a:spcPts val="1765"/>
              </a:spcAft>
              <a:buClr>
                <a:srgbClr val="0078D7"/>
              </a:buClr>
              <a:buSzTx/>
              <a:defRPr/>
            </a:pPr>
            <a:r>
              <a:rPr lang="en-US" sz="1765" kern="0">
                <a:gradFill>
                  <a:gsLst>
                    <a:gs pos="97872">
                      <a:srgbClr val="353535"/>
                    </a:gs>
                    <a:gs pos="76000">
                      <a:srgbClr val="353535"/>
                    </a:gs>
                  </a:gsLst>
                </a:gradFill>
                <a:cs typeface="Segoe UI"/>
              </a:rPr>
              <a:t>Access PowerApps </a:t>
            </a:r>
            <a:r>
              <a:rPr lang="en-US" sz="1765" kern="0">
                <a:solidFill>
                  <a:srgbClr val="5059C9"/>
                </a:solidFill>
                <a:latin typeface="Segoe UI Semibold"/>
                <a:cs typeface="Segoe UI Semibold"/>
              </a:rPr>
              <a:t>within a Teams channel</a:t>
            </a:r>
          </a:p>
          <a:p>
            <a:pPr defTabSz="895658">
              <a:spcAft>
                <a:spcPts val="1765"/>
              </a:spcAft>
              <a:buClr>
                <a:srgbClr val="0078D7"/>
              </a:buClr>
              <a:buSzTx/>
              <a:defRPr/>
            </a:pPr>
            <a:r>
              <a:rPr lang="en-US" sz="1765" kern="0">
                <a:solidFill>
                  <a:srgbClr val="5059C9"/>
                </a:solidFill>
                <a:latin typeface="Segoe UI Semibold"/>
                <a:cs typeface="Segoe UI Semibold"/>
              </a:rPr>
              <a:t>Share the apps you create </a:t>
            </a:r>
            <a:r>
              <a:rPr lang="en-US" sz="1765" kern="0">
                <a:solidFill>
                  <a:schemeClr val="tx1"/>
                </a:solidFill>
                <a:cs typeface="Segoe UI Semibold"/>
              </a:rPr>
              <a:t>with your organization to use in Teams</a:t>
            </a:r>
            <a:endParaRPr lang="en-US" sz="1765" b="1" kern="0">
              <a:solidFill>
                <a:schemeClr val="tx1"/>
              </a:solidFill>
              <a:cs typeface="Segoe UI"/>
            </a:endParaRPr>
          </a:p>
          <a:p>
            <a:pPr defTabSz="895658">
              <a:spcAft>
                <a:spcPts val="1765"/>
              </a:spcAft>
              <a:buClr>
                <a:srgbClr val="0078D7"/>
              </a:buClr>
              <a:buSzTx/>
              <a:defRPr/>
            </a:pPr>
            <a:r>
              <a:rPr lang="en-US" sz="1765" kern="0">
                <a:solidFill>
                  <a:srgbClr val="5059C9"/>
                </a:solidFill>
                <a:latin typeface="Segoe UI Semibold"/>
                <a:cs typeface="Segoe UI Semibold"/>
              </a:rPr>
              <a:t>Connect to business data</a:t>
            </a:r>
            <a:r>
              <a:rPr lang="en-US" sz="1765" kern="0">
                <a:gradFill>
                  <a:gsLst>
                    <a:gs pos="97872">
                      <a:srgbClr val="353535"/>
                    </a:gs>
                    <a:gs pos="76000">
                      <a:srgbClr val="353535"/>
                    </a:gs>
                  </a:gsLst>
                </a:gradFill>
                <a:cs typeface="Segoe UI"/>
              </a:rPr>
              <a:t> in SharePoint lists, CDS, or any of 300+ connected services</a:t>
            </a:r>
          </a:p>
          <a:p>
            <a:pPr defTabSz="895658">
              <a:spcAft>
                <a:spcPts val="1765"/>
              </a:spcAft>
              <a:defRPr/>
            </a:pPr>
            <a:endParaRPr lang="en-US" sz="1765" kern="0" spc="-28">
              <a:gradFill>
                <a:gsLst>
                  <a:gs pos="97872">
                    <a:srgbClr val="353535"/>
                  </a:gs>
                  <a:gs pos="76000">
                    <a:srgbClr val="353535"/>
                  </a:gs>
                </a:gsLst>
              </a:gradFill>
              <a:latin typeface="Segoe UI" panose="020B0502040204020203" pitchFamily="34" charset="0"/>
              <a:cs typeface="Segoe UI" panose="020B0502040204020203" pitchFamily="34" charset="0"/>
            </a:endParaRPr>
          </a:p>
        </p:txBody>
      </p:sp>
      <p:grpSp>
        <p:nvGrpSpPr>
          <p:cNvPr id="2" name="Group 1" descr="Screenshot of a company app in Microsoft Teams displayed on a tablet">
            <a:extLst>
              <a:ext uri="{FF2B5EF4-FFF2-40B4-BE49-F238E27FC236}">
                <a16:creationId xmlns:a16="http://schemas.microsoft.com/office/drawing/2014/main" id="{A887090D-0BA3-441F-907E-8061E869D30E}"/>
              </a:ext>
            </a:extLst>
          </p:cNvPr>
          <p:cNvGrpSpPr/>
          <p:nvPr/>
        </p:nvGrpSpPr>
        <p:grpSpPr>
          <a:xfrm>
            <a:off x="5937319" y="1729636"/>
            <a:ext cx="6253304" cy="5125838"/>
            <a:chOff x="6056374" y="1763822"/>
            <a:chExt cx="6378696" cy="5228622"/>
          </a:xfrm>
        </p:grpSpPr>
        <p:pic>
          <p:nvPicPr>
            <p:cNvPr id="13" name="One Drive Image">
              <a:extLst>
                <a:ext uri="{FF2B5EF4-FFF2-40B4-BE49-F238E27FC236}">
                  <a16:creationId xmlns:a16="http://schemas.microsoft.com/office/drawing/2014/main" id="{1F0A0282-D1F0-4867-9878-49650E3292FC}"/>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56374" y="1763822"/>
              <a:ext cx="6378696" cy="5228622"/>
            </a:xfrm>
            <a:prstGeom prst="rect">
              <a:avLst/>
            </a:prstGeom>
          </p:spPr>
        </p:pic>
        <p:pic>
          <p:nvPicPr>
            <p:cNvPr id="14" name="Content Placeholder 4">
              <a:extLst>
                <a:ext uri="{FF2B5EF4-FFF2-40B4-BE49-F238E27FC236}">
                  <a16:creationId xmlns:a16="http://schemas.microsoft.com/office/drawing/2014/main" id="{C96105EC-1379-4EA7-A0EC-D9F640ABE09F}"/>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67686" y="2264105"/>
              <a:ext cx="5967384" cy="4728339"/>
            </a:xfrm>
            <a:prstGeom prst="rect">
              <a:avLst/>
            </a:prstGeom>
          </p:spPr>
        </p:pic>
      </p:grpSp>
      <p:pic>
        <p:nvPicPr>
          <p:cNvPr id="15" name="Picture 14">
            <a:extLst>
              <a:ext uri="{FF2B5EF4-FFF2-40B4-BE49-F238E27FC236}">
                <a16:creationId xmlns:a16="http://schemas.microsoft.com/office/drawing/2014/main" id="{E78A9A9D-1FFC-47A3-8945-9F307EA599A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40546" y="2258319"/>
            <a:ext cx="6162714" cy="5467219"/>
          </a:xfrm>
          <a:prstGeom prst="rect">
            <a:avLst/>
          </a:prstGeom>
        </p:spPr>
      </p:pic>
    </p:spTree>
    <p:extLst>
      <p:ext uri="{BB962C8B-B14F-4D97-AF65-F5344CB8AC3E}">
        <p14:creationId xmlns:p14="http://schemas.microsoft.com/office/powerpoint/2010/main" val="40795018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3C202B-6EAA-4F15-8990-C3B62B1BCCA5}"/>
              </a:ext>
            </a:extLst>
          </p:cNvPr>
          <p:cNvSpPr>
            <a:spLocks noGrp="1"/>
          </p:cNvSpPr>
          <p:nvPr>
            <p:ph type="title"/>
          </p:nvPr>
        </p:nvSpPr>
        <p:spPr/>
        <p:txBody>
          <a:bodyPr/>
          <a:lstStyle/>
          <a:p>
            <a:r>
              <a:rPr lang="en-US" dirty="0"/>
              <a:t>Challenge 2 Demo</a:t>
            </a:r>
          </a:p>
        </p:txBody>
      </p:sp>
      <p:sp>
        <p:nvSpPr>
          <p:cNvPr id="4" name="Text Placeholder 3">
            <a:extLst>
              <a:ext uri="{FF2B5EF4-FFF2-40B4-BE49-F238E27FC236}">
                <a16:creationId xmlns:a16="http://schemas.microsoft.com/office/drawing/2014/main" id="{07E637F8-CDD5-42CD-9555-E8518E5F98F8}"/>
              </a:ext>
            </a:extLst>
          </p:cNvPr>
          <p:cNvSpPr>
            <a:spLocks noGrp="1"/>
          </p:cNvSpPr>
          <p:nvPr>
            <p:ph type="body" sz="quarter" idx="12"/>
          </p:nvPr>
        </p:nvSpPr>
        <p:spPr>
          <a:xfrm>
            <a:off x="585216" y="3977319"/>
            <a:ext cx="9144000" cy="738664"/>
          </a:xfrm>
        </p:spPr>
        <p:txBody>
          <a:bodyPr/>
          <a:lstStyle/>
          <a:p>
            <a:r>
              <a:rPr lang="en-US" dirty="0"/>
              <a:t>Microsoft (SharePoint) Lists</a:t>
            </a:r>
          </a:p>
          <a:p>
            <a:r>
              <a:rPr lang="en-US" dirty="0"/>
              <a:t>Power Automate</a:t>
            </a:r>
          </a:p>
          <a:p>
            <a:r>
              <a:rPr lang="en-US" dirty="0"/>
              <a:t>Microsoft </a:t>
            </a:r>
            <a:r>
              <a:rPr lang="en-US" dirty="0" err="1"/>
              <a:t>Dataverse</a:t>
            </a:r>
            <a:r>
              <a:rPr lang="en-US" dirty="0"/>
              <a:t> for Teams</a:t>
            </a:r>
          </a:p>
        </p:txBody>
      </p:sp>
    </p:spTree>
    <p:extLst>
      <p:ext uri="{BB962C8B-B14F-4D97-AF65-F5344CB8AC3E}">
        <p14:creationId xmlns:p14="http://schemas.microsoft.com/office/powerpoint/2010/main" val="239276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72F228-CE9D-4669-9F55-BCE36FC26F9D}"/>
              </a:ext>
            </a:extLst>
          </p:cNvPr>
          <p:cNvSpPr>
            <a:spLocks noGrp="1"/>
          </p:cNvSpPr>
          <p:nvPr>
            <p:ph type="title"/>
          </p:nvPr>
        </p:nvSpPr>
        <p:spPr>
          <a:xfrm>
            <a:off x="426424" y="440919"/>
            <a:ext cx="11339774" cy="757914"/>
          </a:xfrm>
        </p:spPr>
        <p:txBody>
          <a:bodyPr/>
          <a:lstStyle/>
          <a:p>
            <a:r>
              <a:rPr lang="en-US"/>
              <a:t>Collect information with Microsoft Forms</a:t>
            </a:r>
          </a:p>
        </p:txBody>
      </p:sp>
      <p:pic>
        <p:nvPicPr>
          <p:cNvPr id="5" name="Picture 4" descr="Microsoft Forms icon">
            <a:extLst>
              <a:ext uri="{FF2B5EF4-FFF2-40B4-BE49-F238E27FC236}">
                <a16:creationId xmlns:a16="http://schemas.microsoft.com/office/drawing/2014/main" id="{B2BA26B1-6F10-4332-ADE0-1E93B2E448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47494" y="403194"/>
            <a:ext cx="851604" cy="851604"/>
          </a:xfrm>
          <a:prstGeom prst="rect">
            <a:avLst/>
          </a:prstGeom>
        </p:spPr>
      </p:pic>
      <p:sp>
        <p:nvSpPr>
          <p:cNvPr id="4" name="Text Placeholder 3">
            <a:extLst>
              <a:ext uri="{FF2B5EF4-FFF2-40B4-BE49-F238E27FC236}">
                <a16:creationId xmlns:a16="http://schemas.microsoft.com/office/drawing/2014/main" id="{5604564F-2895-42C4-9E04-E3624C4784BC}"/>
              </a:ext>
            </a:extLst>
          </p:cNvPr>
          <p:cNvSpPr>
            <a:spLocks noGrp="1"/>
          </p:cNvSpPr>
          <p:nvPr>
            <p:ph type="body" sz="quarter" idx="11"/>
          </p:nvPr>
        </p:nvSpPr>
        <p:spPr>
          <a:xfrm>
            <a:off x="426425" y="1974865"/>
            <a:ext cx="5378549" cy="2573144"/>
          </a:xfrm>
        </p:spPr>
        <p:txBody>
          <a:bodyPr/>
          <a:lstStyle/>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Integrate with Microsoft Teams using</a:t>
            </a:r>
            <a:r>
              <a:rPr lang="en-US" sz="1765" kern="0">
                <a:solidFill>
                  <a:srgbClr val="5059C9"/>
                </a:solidFill>
                <a:latin typeface="Segoe UI Semibold" panose="020B0702040204020203" pitchFamily="34" charset="0"/>
                <a:cs typeface="Segoe UI Semibold" panose="020B0702040204020203" pitchFamily="34" charset="0"/>
              </a:rPr>
              <a:t> web parts and chatbot integration</a:t>
            </a:r>
          </a:p>
          <a:p>
            <a:pPr defTabSz="895658">
              <a:spcAft>
                <a:spcPts val="1765"/>
              </a:spcAft>
              <a:defRPr/>
            </a:pPr>
            <a:r>
              <a:rPr lang="en-US" sz="1765" kern="0">
                <a:solidFill>
                  <a:srgbClr val="5059C9"/>
                </a:solidFill>
                <a:latin typeface="Segoe UI Semibold" panose="020B0702040204020203" pitchFamily="34" charset="0"/>
                <a:cs typeface="Segoe UI Semibold" panose="020B0702040204020203" pitchFamily="34" charset="0"/>
              </a:rPr>
              <a:t>Collect data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by adding a form to a Teams channel</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Solve sophisticated needs with </a:t>
            </a:r>
            <a:r>
              <a:rPr lang="en-US" sz="1765" kern="0">
                <a:solidFill>
                  <a:srgbClr val="5059C9"/>
                </a:solidFill>
                <a:latin typeface="Segoe UI Semibold" panose="020B0702040204020203" pitchFamily="34" charset="0"/>
                <a:cs typeface="Segoe UI Semibold" panose="020B0702040204020203" pitchFamily="34" charset="0"/>
              </a:rPr>
              <a:t>question branching and file uploads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Save data in </a:t>
            </a:r>
            <a:r>
              <a:rPr lang="en-US" sz="1765" kern="0">
                <a:solidFill>
                  <a:srgbClr val="5059C9"/>
                </a:solidFill>
                <a:latin typeface="Segoe UI Semibold" panose="020B0702040204020203" pitchFamily="34" charset="0"/>
                <a:cs typeface="Segoe UI Semibold" panose="020B0702040204020203" pitchFamily="34" charset="0"/>
              </a:rPr>
              <a:t>SharePoint lists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and deliver notifications with Microsoft Power Automate</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Create </a:t>
            </a:r>
            <a:r>
              <a:rPr lang="en-US" sz="1765" kern="0">
                <a:solidFill>
                  <a:srgbClr val="5059C9"/>
                </a:solidFill>
                <a:latin typeface="Segoe UI Semibold" panose="020B0702040204020203" pitchFamily="34" charset="0"/>
                <a:cs typeface="Segoe UI Semibold" panose="020B0702040204020203" pitchFamily="34" charset="0"/>
              </a:rPr>
              <a:t>polls, quizzes, and surveys </a:t>
            </a:r>
            <a:endParaRPr lang="en-US" sz="1765" kern="0">
              <a:gradFill>
                <a:gsLst>
                  <a:gs pos="97872">
                    <a:srgbClr val="353535"/>
                  </a:gs>
                  <a:gs pos="76000">
                    <a:srgbClr val="353535"/>
                  </a:gs>
                </a:gsLst>
              </a:gradFill>
              <a:latin typeface="Segoe UI" panose="020B0502040204020203" pitchFamily="34" charset="0"/>
              <a:cs typeface="Segoe UI" panose="020B0502040204020203" pitchFamily="34" charset="0"/>
            </a:endParaRPr>
          </a:p>
          <a:p>
            <a:pPr defTabSz="895658">
              <a:spcAft>
                <a:spcPts val="1765"/>
              </a:spcAft>
              <a:defRPr/>
            </a:pPr>
            <a:r>
              <a:rPr lang="en-US" sz="1765" kern="0">
                <a:solidFill>
                  <a:srgbClr val="5059C9"/>
                </a:solidFill>
                <a:latin typeface="Segoe UI Semibold" panose="020B0702040204020203" pitchFamily="34" charset="0"/>
                <a:cs typeface="Segoe UI Semibold" panose="020B0702040204020203" pitchFamily="34" charset="0"/>
              </a:rPr>
              <a:t>Share forms</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with anyone inside or outside </a:t>
            </a:r>
            <a:b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b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your organization</a:t>
            </a:r>
          </a:p>
        </p:txBody>
      </p:sp>
      <p:grpSp>
        <p:nvGrpSpPr>
          <p:cNvPr id="2" name="Group 1" descr="Screenshot of a Microsoft Form in Microsoft Teams displayed on a tablet">
            <a:extLst>
              <a:ext uri="{FF2B5EF4-FFF2-40B4-BE49-F238E27FC236}">
                <a16:creationId xmlns:a16="http://schemas.microsoft.com/office/drawing/2014/main" id="{C4E3318F-A575-401B-8BC3-6DF38A64215A}"/>
              </a:ext>
            </a:extLst>
          </p:cNvPr>
          <p:cNvGrpSpPr/>
          <p:nvPr/>
        </p:nvGrpSpPr>
        <p:grpSpPr>
          <a:xfrm>
            <a:off x="5937318" y="1729636"/>
            <a:ext cx="6254683" cy="5127879"/>
            <a:chOff x="6056373" y="1763822"/>
            <a:chExt cx="6380102" cy="5230704"/>
          </a:xfrm>
        </p:grpSpPr>
        <p:pic>
          <p:nvPicPr>
            <p:cNvPr id="6" name="One Drive Image">
              <a:extLst>
                <a:ext uri="{FF2B5EF4-FFF2-40B4-BE49-F238E27FC236}">
                  <a16:creationId xmlns:a16="http://schemas.microsoft.com/office/drawing/2014/main" id="{74D9CCD2-7157-4B90-A456-99217A0AB161}"/>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056373" y="1763822"/>
              <a:ext cx="6378696" cy="5228622"/>
            </a:xfrm>
            <a:prstGeom prst="rect">
              <a:avLst/>
            </a:prstGeom>
          </p:spPr>
        </p:pic>
        <p:pic>
          <p:nvPicPr>
            <p:cNvPr id="8" name="Picture 7">
              <a:extLst>
                <a:ext uri="{FF2B5EF4-FFF2-40B4-BE49-F238E27FC236}">
                  <a16:creationId xmlns:a16="http://schemas.microsoft.com/office/drawing/2014/main" id="{8414B245-0FC4-47EE-8FCB-6955D57E35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60564" y="2257862"/>
              <a:ext cx="5975911" cy="4736664"/>
            </a:xfrm>
            <a:prstGeom prst="rect">
              <a:avLst/>
            </a:prstGeom>
          </p:spPr>
        </p:pic>
      </p:grpSp>
    </p:spTree>
    <p:extLst>
      <p:ext uri="{BB962C8B-B14F-4D97-AF65-F5344CB8AC3E}">
        <p14:creationId xmlns:p14="http://schemas.microsoft.com/office/powerpoint/2010/main" val="8609513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93D34-15AC-40C7-90CD-0E292E29753F}"/>
              </a:ext>
            </a:extLst>
          </p:cNvPr>
          <p:cNvSpPr>
            <a:spLocks noGrp="1"/>
          </p:cNvSpPr>
          <p:nvPr>
            <p:ph type="title"/>
          </p:nvPr>
        </p:nvSpPr>
        <p:spPr>
          <a:xfrm>
            <a:off x="426424" y="440919"/>
            <a:ext cx="11339774" cy="757914"/>
          </a:xfrm>
        </p:spPr>
        <p:txBody>
          <a:bodyPr/>
          <a:lstStyle/>
          <a:p>
            <a:r>
              <a:rPr lang="en-US"/>
              <a:t>Uncover insights with Power BI</a:t>
            </a:r>
          </a:p>
        </p:txBody>
      </p:sp>
      <p:grpSp>
        <p:nvGrpSpPr>
          <p:cNvPr id="5" name="Group 4" descr="Power BI icon">
            <a:extLst>
              <a:ext uri="{FF2B5EF4-FFF2-40B4-BE49-F238E27FC236}">
                <a16:creationId xmlns:a16="http://schemas.microsoft.com/office/drawing/2014/main" id="{A0359C74-12B6-43E5-A954-A5C1D218E535}"/>
              </a:ext>
            </a:extLst>
          </p:cNvPr>
          <p:cNvGrpSpPr/>
          <p:nvPr/>
        </p:nvGrpSpPr>
        <p:grpSpPr>
          <a:xfrm>
            <a:off x="10913973" y="394074"/>
            <a:ext cx="851604" cy="851604"/>
            <a:chOff x="10871200" y="193243"/>
            <a:chExt cx="1051560" cy="1051560"/>
          </a:xfrm>
          <a:effectLst/>
        </p:grpSpPr>
        <p:sp>
          <p:nvSpPr>
            <p:cNvPr id="6" name="Oval 5">
              <a:extLst>
                <a:ext uri="{FF2B5EF4-FFF2-40B4-BE49-F238E27FC236}">
                  <a16:creationId xmlns:a16="http://schemas.microsoft.com/office/drawing/2014/main" id="{63A98CA2-2DE6-4A23-A8B3-D50DFC59320B}"/>
                </a:ext>
                <a:ext uri="{C183D7F6-B498-43B3-948B-1728B52AA6E4}">
                  <adec:decorative xmlns:adec="http://schemas.microsoft.com/office/drawing/2017/decorative" val="1"/>
                </a:ext>
              </a:extLst>
            </p:cNvPr>
            <p:cNvSpPr/>
            <p:nvPr/>
          </p:nvSpPr>
          <p:spPr bwMode="auto">
            <a:xfrm>
              <a:off x="10871200" y="193243"/>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1314" tIns="129052" rIns="161314" bIns="129052" numCol="1" spcCol="0" rtlCol="0" fromWordArt="0" anchor="ctr" anchorCtr="0" forceAA="0" compatLnSpc="1">
              <a:prstTxWarp prst="textNoShape">
                <a:avLst/>
              </a:prstTxWarp>
              <a:noAutofit/>
            </a:bodyPr>
            <a:lstStyle/>
            <a:p>
              <a:pPr defTabSz="822445" fontAlgn="base">
                <a:spcBef>
                  <a:spcPct val="0"/>
                </a:spcBef>
                <a:spcAft>
                  <a:spcPct val="0"/>
                </a:spcAft>
                <a:defRPr/>
              </a:pPr>
              <a:endParaRPr lang="en-US" sz="1764">
                <a:solidFill>
                  <a:srgbClr val="1A1A1A"/>
                </a:solidFill>
                <a:latin typeface="Segoe UI"/>
                <a:cs typeface="Segoe UI" pitchFamily="34" charset="0"/>
              </a:endParaRPr>
            </a:p>
          </p:txBody>
        </p:sp>
        <p:grpSp>
          <p:nvGrpSpPr>
            <p:cNvPr id="7" name="Group 12">
              <a:extLst>
                <a:ext uri="{FF2B5EF4-FFF2-40B4-BE49-F238E27FC236}">
                  <a16:creationId xmlns:a16="http://schemas.microsoft.com/office/drawing/2014/main" id="{74CEA702-BA05-484C-9358-BFDCB03306C5}"/>
                </a:ext>
              </a:extLst>
            </p:cNvPr>
            <p:cNvGrpSpPr>
              <a:grpSpLocks noChangeAspect="1"/>
            </p:cNvGrpSpPr>
            <p:nvPr/>
          </p:nvGrpSpPr>
          <p:grpSpPr bwMode="auto">
            <a:xfrm>
              <a:off x="11154819" y="535056"/>
              <a:ext cx="484321" cy="367935"/>
              <a:chOff x="4543" y="2176"/>
              <a:chExt cx="258" cy="196"/>
            </a:xfrm>
            <a:solidFill>
              <a:schemeClr val="tx1">
                <a:lumMod val="50000"/>
              </a:schemeClr>
            </a:solidFill>
          </p:grpSpPr>
          <p:sp>
            <p:nvSpPr>
              <p:cNvPr id="8" name="Freeform 13">
                <a:extLst>
                  <a:ext uri="{FF2B5EF4-FFF2-40B4-BE49-F238E27FC236}">
                    <a16:creationId xmlns:a16="http://schemas.microsoft.com/office/drawing/2014/main" id="{D663F789-00E1-41CA-9E19-BB09C953DA36}"/>
                  </a:ext>
                  <a:ext uri="{C183D7F6-B498-43B3-948B-1728B52AA6E4}">
                    <adec:decorative xmlns:adec="http://schemas.microsoft.com/office/drawing/2017/decorative" val="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1A1A1A"/>
                  </a:solidFill>
                  <a:latin typeface="Segoe UI Semilight"/>
                </a:endParaRPr>
              </a:p>
            </p:txBody>
          </p:sp>
          <p:sp>
            <p:nvSpPr>
              <p:cNvPr id="9" name="Freeform 14">
                <a:extLst>
                  <a:ext uri="{FF2B5EF4-FFF2-40B4-BE49-F238E27FC236}">
                    <a16:creationId xmlns:a16="http://schemas.microsoft.com/office/drawing/2014/main" id="{F60E4BF8-9C5E-493B-8B52-43C0A5077E05}"/>
                  </a:ext>
                  <a:ext uri="{C183D7F6-B498-43B3-948B-1728B52AA6E4}">
                    <adec:decorative xmlns:adec="http://schemas.microsoft.com/office/drawing/2017/decorative" val="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1A1A1A"/>
                  </a:solidFill>
                  <a:latin typeface="Segoe UI Semilight"/>
                </a:endParaRPr>
              </a:p>
            </p:txBody>
          </p:sp>
          <p:sp>
            <p:nvSpPr>
              <p:cNvPr id="10" name="Freeform 15">
                <a:extLst>
                  <a:ext uri="{FF2B5EF4-FFF2-40B4-BE49-F238E27FC236}">
                    <a16:creationId xmlns:a16="http://schemas.microsoft.com/office/drawing/2014/main" id="{55C507B2-A978-49EF-8481-F36905915556}"/>
                  </a:ext>
                  <a:ext uri="{C183D7F6-B498-43B3-948B-1728B52AA6E4}">
                    <adec:decorative xmlns:adec="http://schemas.microsoft.com/office/drawing/2017/decorative" val="1"/>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1A1A1A"/>
                  </a:solidFill>
                  <a:latin typeface="Segoe UI Semilight"/>
                </a:endParaRPr>
              </a:p>
            </p:txBody>
          </p:sp>
          <p:sp>
            <p:nvSpPr>
              <p:cNvPr id="12" name="Freeform 17">
                <a:extLst>
                  <a:ext uri="{FF2B5EF4-FFF2-40B4-BE49-F238E27FC236}">
                    <a16:creationId xmlns:a16="http://schemas.microsoft.com/office/drawing/2014/main" id="{6A42B570-371E-4F97-8027-C659A6251D86}"/>
                  </a:ext>
                  <a:ext uri="{C183D7F6-B498-43B3-948B-1728B52AA6E4}">
                    <adec:decorative xmlns:adec="http://schemas.microsoft.com/office/drawing/2017/decorative" val="1"/>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1A1A1A"/>
                  </a:solidFill>
                  <a:latin typeface="Segoe UI Semilight"/>
                </a:endParaRPr>
              </a:p>
            </p:txBody>
          </p:sp>
          <p:sp>
            <p:nvSpPr>
              <p:cNvPr id="11" name="Freeform 16">
                <a:extLst>
                  <a:ext uri="{FF2B5EF4-FFF2-40B4-BE49-F238E27FC236}">
                    <a16:creationId xmlns:a16="http://schemas.microsoft.com/office/drawing/2014/main" id="{70E349C4-8263-4380-8F1B-00F6B8ED24F0}"/>
                  </a:ext>
                  <a:ext uri="{C183D7F6-B498-43B3-948B-1728B52AA6E4}">
                    <adec:decorative xmlns:adec="http://schemas.microsoft.com/office/drawing/2017/decorative" val="1"/>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1A1A1A"/>
                  </a:solidFill>
                  <a:latin typeface="Segoe UI Semilight"/>
                </a:endParaRPr>
              </a:p>
            </p:txBody>
          </p:sp>
        </p:grpSp>
      </p:grpSp>
      <p:sp>
        <p:nvSpPr>
          <p:cNvPr id="4" name="Text Placeholder 3">
            <a:extLst>
              <a:ext uri="{FF2B5EF4-FFF2-40B4-BE49-F238E27FC236}">
                <a16:creationId xmlns:a16="http://schemas.microsoft.com/office/drawing/2014/main" id="{6880823B-9D77-45C3-A5F9-0D55A5D5B05A}"/>
              </a:ext>
            </a:extLst>
          </p:cNvPr>
          <p:cNvSpPr>
            <a:spLocks noGrp="1"/>
          </p:cNvSpPr>
          <p:nvPr>
            <p:ph type="body" sz="quarter" idx="11"/>
          </p:nvPr>
        </p:nvSpPr>
        <p:spPr>
          <a:xfrm>
            <a:off x="426425" y="1966581"/>
            <a:ext cx="5278946" cy="2573144"/>
          </a:xfrm>
        </p:spPr>
        <p:txBody>
          <a:bodyPr/>
          <a:lstStyle/>
          <a:p>
            <a:pPr defTabSz="895658">
              <a:spcAft>
                <a:spcPts val="1765"/>
              </a:spcAft>
              <a:buClr>
                <a:srgbClr val="0078D7"/>
              </a:buClr>
              <a:buSzTx/>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Make sense of data with </a:t>
            </a:r>
            <a:r>
              <a:rPr lang="en-US" sz="1765" kern="0">
                <a:solidFill>
                  <a:srgbClr val="5059C9"/>
                </a:solidFill>
                <a:latin typeface="Segoe UI Semibold" panose="020B0702040204020203" pitchFamily="34" charset="0"/>
                <a:cs typeface="Segoe UI Semibold" panose="020B0702040204020203" pitchFamily="34" charset="0"/>
              </a:rPr>
              <a:t>beautiful and insightful visualizations</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a:t>
            </a:r>
          </a:p>
          <a:p>
            <a:pPr defTabSz="895658">
              <a:spcAft>
                <a:spcPts val="1765"/>
              </a:spcAft>
              <a:buClr>
                <a:srgbClr val="0078D7"/>
              </a:buClr>
              <a:buSzTx/>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Add Power BI reports as a </a:t>
            </a:r>
            <a:r>
              <a:rPr lang="en-US" sz="1765" kern="0">
                <a:solidFill>
                  <a:srgbClr val="5059C9"/>
                </a:solidFill>
                <a:latin typeface="Segoe UI Semibold" panose="020B0702040204020203" pitchFamily="34" charset="0"/>
                <a:cs typeface="Segoe UI Semibold" panose="020B0702040204020203" pitchFamily="34" charset="0"/>
              </a:rPr>
              <a:t>tab in Teams' channel</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or to </a:t>
            </a:r>
            <a:r>
              <a:rPr lang="en-US" sz="1765" kern="0">
                <a:solidFill>
                  <a:srgbClr val="5059C9"/>
                </a:solidFill>
                <a:latin typeface="Segoe UI Semibold" panose="020B0702040204020203" pitchFamily="34" charset="0"/>
                <a:cs typeface="Segoe UI Semibold" panose="020B0702040204020203" pitchFamily="34" charset="0"/>
              </a:rPr>
              <a:t>custom dashboards</a:t>
            </a:r>
          </a:p>
          <a:p>
            <a:pPr defTabSz="895658">
              <a:spcAft>
                <a:spcPts val="1765"/>
              </a:spcAft>
              <a:buClr>
                <a:srgbClr val="0078D7"/>
              </a:buClr>
              <a:buSzTx/>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Share data </a:t>
            </a:r>
            <a:r>
              <a:rPr lang="en-US" sz="1765" kern="0">
                <a:solidFill>
                  <a:srgbClr val="5059C9"/>
                </a:solidFill>
                <a:latin typeface="Segoe UI Semibold" panose="020B0702040204020203" pitchFamily="34" charset="0"/>
                <a:cs typeface="Segoe UI Semibold" panose="020B0702040204020203" pitchFamily="34" charset="0"/>
              </a:rPr>
              <a:t>insights during meetings</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in Teams</a:t>
            </a:r>
          </a:p>
          <a:p>
            <a:pPr defTabSz="895658">
              <a:spcAft>
                <a:spcPts val="1765"/>
              </a:spcAft>
              <a:buClr>
                <a:srgbClr val="0078D7"/>
              </a:buClr>
              <a:buSzTx/>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Easily </a:t>
            </a:r>
            <a:r>
              <a:rPr lang="en-US" sz="1765" kern="0">
                <a:solidFill>
                  <a:srgbClr val="5059C9"/>
                </a:solidFill>
                <a:latin typeface="Segoe UI Semibold" panose="020B0702040204020203" pitchFamily="34" charset="0"/>
                <a:cs typeface="Segoe UI Semibold" panose="020B0702040204020203" pitchFamily="34" charset="0"/>
              </a:rPr>
              <a:t>create reports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from Excel or CSV files in SharePoint libraries</a:t>
            </a:r>
          </a:p>
          <a:p>
            <a:pPr defTabSz="895658">
              <a:spcAft>
                <a:spcPts val="1765"/>
              </a:spcAft>
              <a:buClr>
                <a:srgbClr val="0078D7"/>
              </a:buClr>
              <a:buSzTx/>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Use </a:t>
            </a:r>
            <a:r>
              <a:rPr lang="en-US" sz="1765" kern="0">
                <a:solidFill>
                  <a:srgbClr val="5558B5"/>
                </a:solidFill>
                <a:latin typeface="Segoe UI Semibold" panose="020B0702040204020203" pitchFamily="34" charset="0"/>
                <a:cs typeface="Segoe UI Semibold" panose="020B0702040204020203" pitchFamily="34" charset="0"/>
              </a:rPr>
              <a:t>AI to get insights faster </a:t>
            </a:r>
          </a:p>
          <a:p>
            <a:pPr defTabSz="895658">
              <a:spcAft>
                <a:spcPts val="1765"/>
              </a:spcAft>
              <a:buClr>
                <a:srgbClr val="0078D7"/>
              </a:buClr>
              <a:buSzTx/>
              <a:defRPr/>
            </a:pPr>
            <a:endParaRPr lang="en-US" sz="1765" kern="0">
              <a:gradFill>
                <a:gsLst>
                  <a:gs pos="97872">
                    <a:srgbClr val="353535"/>
                  </a:gs>
                  <a:gs pos="76000">
                    <a:srgbClr val="353535"/>
                  </a:gs>
                </a:gsLst>
              </a:gradFill>
              <a:latin typeface="Segoe UI" panose="020B0502040204020203" pitchFamily="34" charset="0"/>
              <a:cs typeface="Segoe UI" panose="020B0502040204020203" pitchFamily="34" charset="0"/>
            </a:endParaRPr>
          </a:p>
        </p:txBody>
      </p:sp>
      <p:pic>
        <p:nvPicPr>
          <p:cNvPr id="13" name="One Drive Image">
            <a:extLst>
              <a:ext uri="{FF2B5EF4-FFF2-40B4-BE49-F238E27FC236}">
                <a16:creationId xmlns:a16="http://schemas.microsoft.com/office/drawing/2014/main" id="{ABCE2949-5F5F-4F9E-803D-8E8705B6AF9C}"/>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937319" y="1729636"/>
            <a:ext cx="6253304" cy="5125838"/>
          </a:xfrm>
          <a:prstGeom prst="rect">
            <a:avLst/>
          </a:prstGeom>
        </p:spPr>
      </p:pic>
      <p:pic>
        <p:nvPicPr>
          <p:cNvPr id="14" name="Content Placeholder 4">
            <a:extLst>
              <a:ext uri="{FF2B5EF4-FFF2-40B4-BE49-F238E27FC236}">
                <a16:creationId xmlns:a16="http://schemas.microsoft.com/office/drawing/2014/main" id="{D5D42BFC-59C5-446A-A49D-CFD7CAA45107}"/>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40546" y="2220084"/>
            <a:ext cx="5851455" cy="4637430"/>
          </a:xfrm>
          <a:prstGeom prst="rect">
            <a:avLst/>
          </a:prstGeom>
        </p:spPr>
      </p:pic>
    </p:spTree>
    <p:extLst>
      <p:ext uri="{BB962C8B-B14F-4D97-AF65-F5344CB8AC3E}">
        <p14:creationId xmlns:p14="http://schemas.microsoft.com/office/powerpoint/2010/main" val="38609690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3C202B-6EAA-4F15-8990-C3B62B1BCCA5}"/>
              </a:ext>
            </a:extLst>
          </p:cNvPr>
          <p:cNvSpPr>
            <a:spLocks noGrp="1"/>
          </p:cNvSpPr>
          <p:nvPr>
            <p:ph type="title"/>
          </p:nvPr>
        </p:nvSpPr>
        <p:spPr/>
        <p:txBody>
          <a:bodyPr/>
          <a:lstStyle/>
          <a:p>
            <a:r>
              <a:rPr lang="en-US" dirty="0"/>
              <a:t>Challenge 3 Demo</a:t>
            </a:r>
          </a:p>
        </p:txBody>
      </p:sp>
      <p:sp>
        <p:nvSpPr>
          <p:cNvPr id="4" name="Text Placeholder 3">
            <a:extLst>
              <a:ext uri="{FF2B5EF4-FFF2-40B4-BE49-F238E27FC236}">
                <a16:creationId xmlns:a16="http://schemas.microsoft.com/office/drawing/2014/main" id="{07E637F8-CDD5-42CD-9555-E8518E5F98F8}"/>
              </a:ext>
            </a:extLst>
          </p:cNvPr>
          <p:cNvSpPr>
            <a:spLocks noGrp="1"/>
          </p:cNvSpPr>
          <p:nvPr>
            <p:ph type="body" sz="quarter" idx="12"/>
          </p:nvPr>
        </p:nvSpPr>
        <p:spPr>
          <a:xfrm>
            <a:off x="585216" y="3977319"/>
            <a:ext cx="9144000" cy="492443"/>
          </a:xfrm>
        </p:spPr>
        <p:txBody>
          <a:bodyPr/>
          <a:lstStyle/>
          <a:p>
            <a:r>
              <a:rPr lang="en-US" dirty="0"/>
              <a:t>Microsoft Forms</a:t>
            </a:r>
          </a:p>
          <a:p>
            <a:r>
              <a:rPr lang="en-US" dirty="0"/>
              <a:t>Power BI</a:t>
            </a:r>
          </a:p>
        </p:txBody>
      </p:sp>
    </p:spTree>
    <p:extLst>
      <p:ext uri="{BB962C8B-B14F-4D97-AF65-F5344CB8AC3E}">
        <p14:creationId xmlns:p14="http://schemas.microsoft.com/office/powerpoint/2010/main" val="109503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0F0045B-1837-43CC-81B5-90A00009A0F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222542"/>
          </a:xfrm>
          <a:prstGeom prst="rect">
            <a:avLst/>
          </a:prstGeom>
        </p:spPr>
      </p:pic>
      <p:sp>
        <p:nvSpPr>
          <p:cNvPr id="10" name="Rectangle 9">
            <a:extLst>
              <a:ext uri="{FF2B5EF4-FFF2-40B4-BE49-F238E27FC236}">
                <a16:creationId xmlns:a16="http://schemas.microsoft.com/office/drawing/2014/main" id="{1F7806CC-2B2E-4675-A106-281866786371}"/>
              </a:ext>
              <a:ext uri="{C183D7F6-B498-43B3-948B-1728B52AA6E4}">
                <adec:decorative xmlns:adec="http://schemas.microsoft.com/office/drawing/2017/decorative" val="1"/>
              </a:ext>
            </a:extLst>
          </p:cNvPr>
          <p:cNvSpPr/>
          <p:nvPr/>
        </p:nvSpPr>
        <p:spPr bwMode="auto">
          <a:xfrm>
            <a:off x="0" y="0"/>
            <a:ext cx="12192000" cy="4222541"/>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0495776B-1BBD-4869-B329-2F79799167D0}"/>
              </a:ext>
            </a:extLst>
          </p:cNvPr>
          <p:cNvSpPr>
            <a:spLocks noGrp="1"/>
          </p:cNvSpPr>
          <p:nvPr>
            <p:ph type="title"/>
          </p:nvPr>
        </p:nvSpPr>
        <p:spPr>
          <a:xfrm>
            <a:off x="588263" y="1283615"/>
            <a:ext cx="11018520" cy="861774"/>
          </a:xfrm>
        </p:spPr>
        <p:txBody>
          <a:bodyPr anchor="ctr"/>
          <a:lstStyle/>
          <a:p>
            <a:pPr algn="ctr"/>
            <a:r>
              <a:rPr lang="en-US">
                <a:solidFill>
                  <a:schemeClr val="bg1"/>
                </a:solidFill>
              </a:rPr>
              <a:t>Collaborate seamlessly</a:t>
            </a:r>
            <a:br>
              <a:rPr lang="en-US">
                <a:solidFill>
                  <a:schemeClr val="bg1"/>
                </a:solidFill>
              </a:rPr>
            </a:br>
            <a:r>
              <a:rPr lang="en-US">
                <a:solidFill>
                  <a:schemeClr val="bg1"/>
                </a:solidFill>
              </a:rPr>
              <a:t>as a team from anywhere</a:t>
            </a:r>
            <a:endParaRPr lang="en-US" spc="0">
              <a:solidFill>
                <a:schemeClr val="bg1"/>
              </a:solidFill>
            </a:endParaRPr>
          </a:p>
        </p:txBody>
      </p:sp>
      <p:grpSp>
        <p:nvGrpSpPr>
          <p:cNvPr id="70" name="Group 69" descr="Spot illustration of desktop, tablet, and phone with &quot;share&quot; icon on the upper-right corner.">
            <a:extLst>
              <a:ext uri="{FF2B5EF4-FFF2-40B4-BE49-F238E27FC236}">
                <a16:creationId xmlns:a16="http://schemas.microsoft.com/office/drawing/2014/main" id="{6320F9AF-77B0-45C2-955C-CFFCD60BBFE0}"/>
              </a:ext>
            </a:extLst>
          </p:cNvPr>
          <p:cNvGrpSpPr/>
          <p:nvPr/>
        </p:nvGrpSpPr>
        <p:grpSpPr>
          <a:xfrm>
            <a:off x="1907853" y="3478791"/>
            <a:ext cx="1505986" cy="1505986"/>
            <a:chOff x="1907853" y="3478791"/>
            <a:chExt cx="1505986" cy="1505986"/>
          </a:xfrm>
        </p:grpSpPr>
        <p:sp>
          <p:nvSpPr>
            <p:cNvPr id="46" name="Oval 45">
              <a:extLst>
                <a:ext uri="{FF2B5EF4-FFF2-40B4-BE49-F238E27FC236}">
                  <a16:creationId xmlns:a16="http://schemas.microsoft.com/office/drawing/2014/main" id="{2CA8E7FA-79F9-4973-B45E-0DFF41AA8AB5}"/>
                </a:ext>
                <a:ext uri="{C183D7F6-B498-43B3-948B-1728B52AA6E4}">
                  <adec:decorative xmlns:adec="http://schemas.microsoft.com/office/drawing/2017/decorative" val="1"/>
                </a:ext>
              </a:extLst>
            </p:cNvPr>
            <p:cNvSpPr/>
            <p:nvPr/>
          </p:nvSpPr>
          <p:spPr bwMode="auto">
            <a:xfrm>
              <a:off x="1907853"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descr="Spot illustration of desktop, tablet, and phone with &quot;share&quot; icon on the upper-right corner.">
              <a:extLst>
                <a:ext uri="{FF2B5EF4-FFF2-40B4-BE49-F238E27FC236}">
                  <a16:creationId xmlns:a16="http://schemas.microsoft.com/office/drawing/2014/main" id="{BB85A9F8-3548-4F04-8CB9-EA1F3B4A9747}"/>
                </a:ext>
              </a:extLst>
            </p:cNvPr>
            <p:cNvGrpSpPr/>
            <p:nvPr/>
          </p:nvGrpSpPr>
          <p:grpSpPr>
            <a:xfrm>
              <a:off x="2333952" y="3904710"/>
              <a:ext cx="653788" cy="654148"/>
              <a:chOff x="2355849" y="3894044"/>
              <a:chExt cx="653788" cy="654148"/>
            </a:xfrm>
          </p:grpSpPr>
          <p:grpSp>
            <p:nvGrpSpPr>
              <p:cNvPr id="56" name="Group 19">
                <a:extLst>
                  <a:ext uri="{FF2B5EF4-FFF2-40B4-BE49-F238E27FC236}">
                    <a16:creationId xmlns:a16="http://schemas.microsoft.com/office/drawing/2014/main" id="{6E6B4AA5-7E00-4382-910E-ECA394ED6635}"/>
                  </a:ext>
                </a:extLst>
              </p:cNvPr>
              <p:cNvGrpSpPr>
                <a:grpSpLocks noChangeAspect="1"/>
              </p:cNvGrpSpPr>
              <p:nvPr/>
            </p:nvGrpSpPr>
            <p:grpSpPr bwMode="auto">
              <a:xfrm>
                <a:off x="2355849" y="3925892"/>
                <a:ext cx="620713" cy="622300"/>
                <a:chOff x="1484" y="2473"/>
                <a:chExt cx="391" cy="392"/>
              </a:xfrm>
            </p:grpSpPr>
            <p:sp>
              <p:nvSpPr>
                <p:cNvPr id="57" name="AutoShape 18">
                  <a:extLst>
                    <a:ext uri="{FF2B5EF4-FFF2-40B4-BE49-F238E27FC236}">
                      <a16:creationId xmlns:a16="http://schemas.microsoft.com/office/drawing/2014/main" id="{024B158E-C774-457F-8EA0-810500D68761}"/>
                    </a:ext>
                  </a:extLst>
                </p:cNvPr>
                <p:cNvSpPr>
                  <a:spLocks noChangeAspect="1" noChangeArrowheads="1" noTextEdit="1"/>
                </p:cNvSpPr>
                <p:nvPr/>
              </p:nvSpPr>
              <p:spPr bwMode="auto">
                <a:xfrm>
                  <a:off x="1484" y="2473"/>
                  <a:ext cx="385" cy="3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20">
                  <a:extLst>
                    <a:ext uri="{FF2B5EF4-FFF2-40B4-BE49-F238E27FC236}">
                      <a16:creationId xmlns:a16="http://schemas.microsoft.com/office/drawing/2014/main" id="{516DA808-65F6-4AD3-95CF-70DEA0F4D8C6}"/>
                    </a:ext>
                  </a:extLst>
                </p:cNvPr>
                <p:cNvSpPr>
                  <a:spLocks noEditPoints="1"/>
                </p:cNvSpPr>
                <p:nvPr/>
              </p:nvSpPr>
              <p:spPr bwMode="auto">
                <a:xfrm>
                  <a:off x="1485" y="2684"/>
                  <a:ext cx="75" cy="137"/>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21">
                  <a:extLst>
                    <a:ext uri="{FF2B5EF4-FFF2-40B4-BE49-F238E27FC236}">
                      <a16:creationId xmlns:a16="http://schemas.microsoft.com/office/drawing/2014/main" id="{77F17F10-5F35-4CCB-901E-8E6BD63B7389}"/>
                    </a:ext>
                  </a:extLst>
                </p:cNvPr>
                <p:cNvSpPr>
                  <a:spLocks noEditPoints="1"/>
                </p:cNvSpPr>
                <p:nvPr/>
              </p:nvSpPr>
              <p:spPr bwMode="auto">
                <a:xfrm>
                  <a:off x="1701" y="2691"/>
                  <a:ext cx="174" cy="125"/>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23">
                  <a:extLst>
                    <a:ext uri="{FF2B5EF4-FFF2-40B4-BE49-F238E27FC236}">
                      <a16:creationId xmlns:a16="http://schemas.microsoft.com/office/drawing/2014/main" id="{89086076-6C2A-47A6-A35D-938951E67F6F}"/>
                    </a:ext>
                  </a:extLst>
                </p:cNvPr>
                <p:cNvSpPr>
                  <a:spLocks/>
                </p:cNvSpPr>
                <p:nvPr/>
              </p:nvSpPr>
              <p:spPr bwMode="auto">
                <a:xfrm>
                  <a:off x="1484" y="2566"/>
                  <a:ext cx="376" cy="2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242AB66C-A54A-4C8B-BB39-CE90074FAEB9}"/>
                  </a:ext>
                </a:extLst>
              </p:cNvPr>
              <p:cNvGrpSpPr/>
              <p:nvPr/>
            </p:nvGrpSpPr>
            <p:grpSpPr>
              <a:xfrm>
                <a:off x="2732475" y="3894044"/>
                <a:ext cx="277162" cy="277162"/>
                <a:chOff x="2726499" y="3900020"/>
                <a:chExt cx="277162" cy="277162"/>
              </a:xfrm>
            </p:grpSpPr>
            <p:sp>
              <p:nvSpPr>
                <p:cNvPr id="62" name="Oval 61">
                  <a:extLst>
                    <a:ext uri="{FF2B5EF4-FFF2-40B4-BE49-F238E27FC236}">
                      <a16:creationId xmlns:a16="http://schemas.microsoft.com/office/drawing/2014/main" id="{814D9F7E-B000-452A-89A6-621B04806A2E}"/>
                    </a:ext>
                  </a:extLst>
                </p:cNvPr>
                <p:cNvSpPr/>
                <p:nvPr/>
              </p:nvSpPr>
              <p:spPr bwMode="auto">
                <a:xfrm>
                  <a:off x="2726499" y="3900020"/>
                  <a:ext cx="277162" cy="277162"/>
                </a:xfrm>
                <a:prstGeom prst="ellipse">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0" name="Group 11">
                  <a:extLst>
                    <a:ext uri="{FF2B5EF4-FFF2-40B4-BE49-F238E27FC236}">
                      <a16:creationId xmlns:a16="http://schemas.microsoft.com/office/drawing/2014/main" id="{55BADE6B-1414-4B95-9643-C6E3D1157C5B}"/>
                    </a:ext>
                  </a:extLst>
                </p:cNvPr>
                <p:cNvGrpSpPr>
                  <a:grpSpLocks noChangeAspect="1"/>
                </p:cNvGrpSpPr>
                <p:nvPr/>
              </p:nvGrpSpPr>
              <p:grpSpPr bwMode="auto">
                <a:xfrm>
                  <a:off x="2794539" y="3968060"/>
                  <a:ext cx="141082" cy="141082"/>
                  <a:chOff x="3675" y="2490"/>
                  <a:chExt cx="344" cy="344"/>
                </a:xfrm>
                <a:solidFill>
                  <a:schemeClr val="bg1"/>
                </a:solidFill>
              </p:grpSpPr>
              <p:sp>
                <p:nvSpPr>
                  <p:cNvPr id="82" name="Freeform 12">
                    <a:extLst>
                      <a:ext uri="{FF2B5EF4-FFF2-40B4-BE49-F238E27FC236}">
                        <a16:creationId xmlns:a16="http://schemas.microsoft.com/office/drawing/2014/main" id="{45F86635-55E3-4C52-A87A-FCDEC37B6A54}"/>
                      </a:ext>
                    </a:extLst>
                  </p:cNvPr>
                  <p:cNvSpPr>
                    <a:spLocks/>
                  </p:cNvSpPr>
                  <p:nvPr/>
                </p:nvSpPr>
                <p:spPr bwMode="auto">
                  <a:xfrm>
                    <a:off x="3796" y="2678"/>
                    <a:ext cx="104" cy="7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3">
                    <a:extLst>
                      <a:ext uri="{FF2B5EF4-FFF2-40B4-BE49-F238E27FC236}">
                        <a16:creationId xmlns:a16="http://schemas.microsoft.com/office/drawing/2014/main" id="{86180225-EC2D-4C18-87CD-498B8711B6B6}"/>
                      </a:ext>
                    </a:extLst>
                  </p:cNvPr>
                  <p:cNvSpPr>
                    <a:spLocks/>
                  </p:cNvSpPr>
                  <p:nvPr/>
                </p:nvSpPr>
                <p:spPr bwMode="auto">
                  <a:xfrm>
                    <a:off x="3797" y="2572"/>
                    <a:ext cx="101" cy="72"/>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14">
                    <a:extLst>
                      <a:ext uri="{FF2B5EF4-FFF2-40B4-BE49-F238E27FC236}">
                        <a16:creationId xmlns:a16="http://schemas.microsoft.com/office/drawing/2014/main" id="{A9F91938-B346-4888-BB2E-3C7D13734333}"/>
                      </a:ext>
                    </a:extLst>
                  </p:cNvPr>
                  <p:cNvSpPr>
                    <a:spLocks/>
                  </p:cNvSpPr>
                  <p:nvPr/>
                </p:nvSpPr>
                <p:spPr bwMode="auto">
                  <a:xfrm>
                    <a:off x="3675" y="2605"/>
                    <a:ext cx="110" cy="11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15">
                    <a:extLst>
                      <a:ext uri="{FF2B5EF4-FFF2-40B4-BE49-F238E27FC236}">
                        <a16:creationId xmlns:a16="http://schemas.microsoft.com/office/drawing/2014/main" id="{FED35B00-7DAA-4A78-9FE9-3259CDECA102}"/>
                      </a:ext>
                    </a:extLst>
                  </p:cNvPr>
                  <p:cNvSpPr>
                    <a:spLocks/>
                  </p:cNvSpPr>
                  <p:nvPr/>
                </p:nvSpPr>
                <p:spPr bwMode="auto">
                  <a:xfrm>
                    <a:off x="3909" y="2490"/>
                    <a:ext cx="110" cy="108"/>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16">
                    <a:extLst>
                      <a:ext uri="{FF2B5EF4-FFF2-40B4-BE49-F238E27FC236}">
                        <a16:creationId xmlns:a16="http://schemas.microsoft.com/office/drawing/2014/main" id="{3D1F0B7C-49D4-4E8E-B460-5501151D7559}"/>
                      </a:ext>
                    </a:extLst>
                  </p:cNvPr>
                  <p:cNvSpPr>
                    <a:spLocks/>
                  </p:cNvSpPr>
                  <p:nvPr/>
                </p:nvSpPr>
                <p:spPr bwMode="auto">
                  <a:xfrm>
                    <a:off x="3909" y="2725"/>
                    <a:ext cx="110" cy="109"/>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sp>
        <p:nvSpPr>
          <p:cNvPr id="5" name="TextBox 4">
            <a:extLst>
              <a:ext uri="{FF2B5EF4-FFF2-40B4-BE49-F238E27FC236}">
                <a16:creationId xmlns:a16="http://schemas.microsoft.com/office/drawing/2014/main" id="{37C89995-67DA-403F-BD3F-61387B9830B6}"/>
              </a:ext>
            </a:extLst>
          </p:cNvPr>
          <p:cNvSpPr txBox="1"/>
          <p:nvPr/>
        </p:nvSpPr>
        <p:spPr>
          <a:xfrm>
            <a:off x="1068023" y="5346434"/>
            <a:ext cx="3072177"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Organize your team</a:t>
            </a:r>
          </a:p>
        </p:txBody>
      </p:sp>
      <p:grpSp>
        <p:nvGrpSpPr>
          <p:cNvPr id="69" name="Group 68" descr="Spot illustration of the share symbol.">
            <a:extLst>
              <a:ext uri="{FF2B5EF4-FFF2-40B4-BE49-F238E27FC236}">
                <a16:creationId xmlns:a16="http://schemas.microsoft.com/office/drawing/2014/main" id="{8FF591B0-C9CB-4D64-B19B-AF3000C9A5FB}"/>
              </a:ext>
            </a:extLst>
          </p:cNvPr>
          <p:cNvGrpSpPr/>
          <p:nvPr/>
        </p:nvGrpSpPr>
        <p:grpSpPr>
          <a:xfrm>
            <a:off x="5343007" y="3478791"/>
            <a:ext cx="1505986" cy="1505986"/>
            <a:chOff x="5343007" y="3478791"/>
            <a:chExt cx="1505986" cy="1505986"/>
          </a:xfrm>
        </p:grpSpPr>
        <p:sp>
          <p:nvSpPr>
            <p:cNvPr id="35" name="Oval 34">
              <a:extLst>
                <a:ext uri="{FF2B5EF4-FFF2-40B4-BE49-F238E27FC236}">
                  <a16:creationId xmlns:a16="http://schemas.microsoft.com/office/drawing/2014/main" id="{2D7C8B8C-5813-4F58-9BFB-33DB8FBEA6A9}"/>
                </a:ext>
                <a:ext uri="{C183D7F6-B498-43B3-948B-1728B52AA6E4}">
                  <adec:decorative xmlns:adec="http://schemas.microsoft.com/office/drawing/2017/decorative" val="1"/>
                </a:ext>
              </a:extLst>
            </p:cNvPr>
            <p:cNvSpPr/>
            <p:nvPr/>
          </p:nvSpPr>
          <p:spPr bwMode="auto">
            <a:xfrm>
              <a:off x="5343007"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11" descr="Spot illustration of the share symbol.">
              <a:extLst>
                <a:ext uri="{FF2B5EF4-FFF2-40B4-BE49-F238E27FC236}">
                  <a16:creationId xmlns:a16="http://schemas.microsoft.com/office/drawing/2014/main" id="{8FB10433-F31B-4F1B-8F70-41C0B1703510}"/>
                </a:ext>
              </a:extLst>
            </p:cNvPr>
            <p:cNvGrpSpPr>
              <a:grpSpLocks noChangeAspect="1"/>
            </p:cNvGrpSpPr>
            <p:nvPr/>
          </p:nvGrpSpPr>
          <p:grpSpPr bwMode="auto">
            <a:xfrm>
              <a:off x="5761038" y="3897313"/>
              <a:ext cx="669925" cy="669925"/>
              <a:chOff x="3629" y="2455"/>
              <a:chExt cx="422" cy="422"/>
            </a:xfrm>
          </p:grpSpPr>
          <p:sp>
            <p:nvSpPr>
              <p:cNvPr id="40" name="AutoShape 10">
                <a:extLst>
                  <a:ext uri="{FF2B5EF4-FFF2-40B4-BE49-F238E27FC236}">
                    <a16:creationId xmlns:a16="http://schemas.microsoft.com/office/drawing/2014/main" id="{14EF39F6-912A-471C-94B5-E321FCCE9CF6}"/>
                  </a:ext>
                </a:extLst>
              </p:cNvPr>
              <p:cNvSpPr>
                <a:spLocks noChangeAspect="1" noChangeArrowheads="1" noTextEdit="1"/>
              </p:cNvSpPr>
              <p:nvPr/>
            </p:nvSpPr>
            <p:spPr bwMode="auto">
              <a:xfrm>
                <a:off x="3629" y="2455"/>
                <a:ext cx="422" cy="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2">
                <a:extLst>
                  <a:ext uri="{FF2B5EF4-FFF2-40B4-BE49-F238E27FC236}">
                    <a16:creationId xmlns:a16="http://schemas.microsoft.com/office/drawing/2014/main" id="{FB3F8F85-D1CB-4F9A-8FF6-0A58D0E0A8C3}"/>
                  </a:ext>
                </a:extLst>
              </p:cNvPr>
              <p:cNvSpPr>
                <a:spLocks/>
              </p:cNvSpPr>
              <p:nvPr/>
            </p:nvSpPr>
            <p:spPr bwMode="auto">
              <a:xfrm>
                <a:off x="3796" y="2678"/>
                <a:ext cx="104" cy="7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3">
                <a:extLst>
                  <a:ext uri="{FF2B5EF4-FFF2-40B4-BE49-F238E27FC236}">
                    <a16:creationId xmlns:a16="http://schemas.microsoft.com/office/drawing/2014/main" id="{B109B80E-AA75-43EB-9265-D136567C6F0F}"/>
                  </a:ext>
                </a:extLst>
              </p:cNvPr>
              <p:cNvSpPr>
                <a:spLocks/>
              </p:cNvSpPr>
              <p:nvPr/>
            </p:nvSpPr>
            <p:spPr bwMode="auto">
              <a:xfrm>
                <a:off x="3797" y="2572"/>
                <a:ext cx="101" cy="72"/>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14">
                <a:extLst>
                  <a:ext uri="{FF2B5EF4-FFF2-40B4-BE49-F238E27FC236}">
                    <a16:creationId xmlns:a16="http://schemas.microsoft.com/office/drawing/2014/main" id="{F6AA0A39-1954-4F48-835C-4F3029E9D876}"/>
                  </a:ext>
                </a:extLst>
              </p:cNvPr>
              <p:cNvSpPr>
                <a:spLocks/>
              </p:cNvSpPr>
              <p:nvPr/>
            </p:nvSpPr>
            <p:spPr bwMode="auto">
              <a:xfrm>
                <a:off x="3675" y="2605"/>
                <a:ext cx="110" cy="11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5">
                <a:extLst>
                  <a:ext uri="{FF2B5EF4-FFF2-40B4-BE49-F238E27FC236}">
                    <a16:creationId xmlns:a16="http://schemas.microsoft.com/office/drawing/2014/main" id="{DC0356A8-5131-468C-8347-0F4FE4F98029}"/>
                  </a:ext>
                </a:extLst>
              </p:cNvPr>
              <p:cNvSpPr>
                <a:spLocks/>
              </p:cNvSpPr>
              <p:nvPr/>
            </p:nvSpPr>
            <p:spPr bwMode="auto">
              <a:xfrm>
                <a:off x="3909" y="2490"/>
                <a:ext cx="110" cy="108"/>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6">
                <a:extLst>
                  <a:ext uri="{FF2B5EF4-FFF2-40B4-BE49-F238E27FC236}">
                    <a16:creationId xmlns:a16="http://schemas.microsoft.com/office/drawing/2014/main" id="{1C1BCFE1-D7D1-47B2-BDC0-6C018A1CC81D}"/>
                  </a:ext>
                </a:extLst>
              </p:cNvPr>
              <p:cNvSpPr>
                <a:spLocks/>
              </p:cNvSpPr>
              <p:nvPr/>
            </p:nvSpPr>
            <p:spPr bwMode="auto">
              <a:xfrm>
                <a:off x="3909" y="2725"/>
                <a:ext cx="110" cy="109"/>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 name="TextBox 6">
            <a:extLst>
              <a:ext uri="{FF2B5EF4-FFF2-40B4-BE49-F238E27FC236}">
                <a16:creationId xmlns:a16="http://schemas.microsoft.com/office/drawing/2014/main" id="{9F1FC051-B2A5-49FA-A74F-4B45C5075D4C}"/>
              </a:ext>
            </a:extLst>
          </p:cNvPr>
          <p:cNvSpPr txBox="1"/>
          <p:nvPr/>
        </p:nvSpPr>
        <p:spPr>
          <a:xfrm>
            <a:off x="4559912" y="5346434"/>
            <a:ext cx="3072177"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Create and share content</a:t>
            </a:r>
          </a:p>
        </p:txBody>
      </p:sp>
      <p:grpSp>
        <p:nvGrpSpPr>
          <p:cNvPr id="68" name="Group 67" descr="Spot illustration of two speech bubble.">
            <a:extLst>
              <a:ext uri="{FF2B5EF4-FFF2-40B4-BE49-F238E27FC236}">
                <a16:creationId xmlns:a16="http://schemas.microsoft.com/office/drawing/2014/main" id="{DFED1A1C-190E-42C5-98E7-D9164BCA663B}"/>
              </a:ext>
            </a:extLst>
          </p:cNvPr>
          <p:cNvGrpSpPr/>
          <p:nvPr/>
        </p:nvGrpSpPr>
        <p:grpSpPr>
          <a:xfrm>
            <a:off x="8852941" y="3478791"/>
            <a:ext cx="1505986" cy="1505986"/>
            <a:chOff x="8852941" y="3478791"/>
            <a:chExt cx="1505986" cy="1505986"/>
          </a:xfrm>
        </p:grpSpPr>
        <p:sp>
          <p:nvSpPr>
            <p:cNvPr id="49" name="Oval 48">
              <a:extLst>
                <a:ext uri="{FF2B5EF4-FFF2-40B4-BE49-F238E27FC236}">
                  <a16:creationId xmlns:a16="http://schemas.microsoft.com/office/drawing/2014/main" id="{C25A2412-3F38-40B9-8439-349C1C2E0221}"/>
                </a:ext>
                <a:ext uri="{C183D7F6-B498-43B3-948B-1728B52AA6E4}">
                  <adec:decorative xmlns:adec="http://schemas.microsoft.com/office/drawing/2017/decorative" val="1"/>
                </a:ext>
              </a:extLst>
            </p:cNvPr>
            <p:cNvSpPr/>
            <p:nvPr/>
          </p:nvSpPr>
          <p:spPr bwMode="auto">
            <a:xfrm>
              <a:off x="8852941"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4" descr="Spot illustration of two speech bubble.">
              <a:extLst>
                <a:ext uri="{FF2B5EF4-FFF2-40B4-BE49-F238E27FC236}">
                  <a16:creationId xmlns:a16="http://schemas.microsoft.com/office/drawing/2014/main" id="{9B79BE2C-CF3F-4833-93C7-6A4A76B3A5EA}"/>
                </a:ext>
              </a:extLst>
            </p:cNvPr>
            <p:cNvGrpSpPr>
              <a:grpSpLocks noChangeAspect="1"/>
            </p:cNvGrpSpPr>
            <p:nvPr/>
          </p:nvGrpSpPr>
          <p:grpSpPr bwMode="auto">
            <a:xfrm>
              <a:off x="9191625" y="3816350"/>
              <a:ext cx="828675" cy="830263"/>
              <a:chOff x="5790" y="2404"/>
              <a:chExt cx="522" cy="523"/>
            </a:xfrm>
          </p:grpSpPr>
          <p:sp>
            <p:nvSpPr>
              <p:cNvPr id="29" name="AutoShape 3">
                <a:extLst>
                  <a:ext uri="{FF2B5EF4-FFF2-40B4-BE49-F238E27FC236}">
                    <a16:creationId xmlns:a16="http://schemas.microsoft.com/office/drawing/2014/main" id="{992DA471-FFA0-498C-A095-BFCBCEB6008D}"/>
                  </a:ext>
                </a:extLst>
              </p:cNvPr>
              <p:cNvSpPr>
                <a:spLocks noChangeAspect="1" noChangeArrowheads="1" noTextEdit="1"/>
              </p:cNvSpPr>
              <p:nvPr/>
            </p:nvSpPr>
            <p:spPr bwMode="auto">
              <a:xfrm>
                <a:off x="5790" y="2404"/>
                <a:ext cx="522" cy="5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5">
                <a:extLst>
                  <a:ext uri="{FF2B5EF4-FFF2-40B4-BE49-F238E27FC236}">
                    <a16:creationId xmlns:a16="http://schemas.microsoft.com/office/drawing/2014/main" id="{04EBA8E8-CE23-4943-89A0-6251329EE760}"/>
                  </a:ext>
                </a:extLst>
              </p:cNvPr>
              <p:cNvSpPr>
                <a:spLocks/>
              </p:cNvSpPr>
              <p:nvPr/>
            </p:nvSpPr>
            <p:spPr bwMode="auto">
              <a:xfrm>
                <a:off x="5872" y="2593"/>
                <a:ext cx="294" cy="231"/>
              </a:xfrm>
              <a:custGeom>
                <a:avLst/>
                <a:gdLst>
                  <a:gd name="T0" fmla="*/ 0 w 232"/>
                  <a:gd name="T1" fmla="*/ 148 h 182"/>
                  <a:gd name="T2" fmla="*/ 0 w 232"/>
                  <a:gd name="T3" fmla="*/ 148 h 182"/>
                  <a:gd name="T4" fmla="*/ 42 w 232"/>
                  <a:gd name="T5" fmla="*/ 148 h 182"/>
                  <a:gd name="T6" fmla="*/ 42 w 232"/>
                  <a:gd name="T7" fmla="*/ 182 h 182"/>
                  <a:gd name="T8" fmla="*/ 59 w 232"/>
                  <a:gd name="T9" fmla="*/ 165 h 182"/>
                  <a:gd name="T10" fmla="*/ 76 w 232"/>
                  <a:gd name="T11" fmla="*/ 148 h 182"/>
                  <a:gd name="T12" fmla="*/ 232 w 232"/>
                  <a:gd name="T13" fmla="*/ 148 h 182"/>
                  <a:gd name="T14" fmla="*/ 232 w 232"/>
                  <a:gd name="T15" fmla="*/ 0 h 182"/>
                  <a:gd name="T16" fmla="*/ 0 w 232"/>
                  <a:gd name="T17" fmla="*/ 0 h 182"/>
                  <a:gd name="T18" fmla="*/ 0 w 232"/>
                  <a:gd name="T19" fmla="*/ 14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82">
                    <a:moveTo>
                      <a:pt x="0" y="148"/>
                    </a:moveTo>
                    <a:lnTo>
                      <a:pt x="0" y="148"/>
                    </a:lnTo>
                    <a:lnTo>
                      <a:pt x="42" y="148"/>
                    </a:lnTo>
                    <a:lnTo>
                      <a:pt x="42" y="182"/>
                    </a:lnTo>
                    <a:cubicBezTo>
                      <a:pt x="48" y="176"/>
                      <a:pt x="53" y="171"/>
                      <a:pt x="59" y="165"/>
                    </a:cubicBezTo>
                    <a:cubicBezTo>
                      <a:pt x="64" y="159"/>
                      <a:pt x="70" y="154"/>
                      <a:pt x="76" y="148"/>
                    </a:cubicBezTo>
                    <a:lnTo>
                      <a:pt x="232" y="148"/>
                    </a:lnTo>
                    <a:lnTo>
                      <a:pt x="232" y="0"/>
                    </a:lnTo>
                    <a:lnTo>
                      <a:pt x="0" y="0"/>
                    </a:lnTo>
                    <a:lnTo>
                      <a:pt x="0" y="1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6">
                <a:extLst>
                  <a:ext uri="{FF2B5EF4-FFF2-40B4-BE49-F238E27FC236}">
                    <a16:creationId xmlns:a16="http://schemas.microsoft.com/office/drawing/2014/main" id="{F2164ADB-B4EB-42DC-AF78-D3F5ED96EA9C}"/>
                  </a:ext>
                </a:extLst>
              </p:cNvPr>
              <p:cNvSpPr>
                <a:spLocks/>
              </p:cNvSpPr>
              <p:nvPr/>
            </p:nvSpPr>
            <p:spPr bwMode="auto">
              <a:xfrm>
                <a:off x="5872" y="2593"/>
                <a:ext cx="294" cy="231"/>
              </a:xfrm>
              <a:custGeom>
                <a:avLst/>
                <a:gdLst>
                  <a:gd name="T0" fmla="*/ 232 w 232"/>
                  <a:gd name="T1" fmla="*/ 148 h 182"/>
                  <a:gd name="T2" fmla="*/ 232 w 232"/>
                  <a:gd name="T3" fmla="*/ 148 h 182"/>
                  <a:gd name="T4" fmla="*/ 76 w 232"/>
                  <a:gd name="T5" fmla="*/ 148 h 182"/>
                  <a:gd name="T6" fmla="*/ 59 w 232"/>
                  <a:gd name="T7" fmla="*/ 165 h 182"/>
                  <a:gd name="T8" fmla="*/ 42 w 232"/>
                  <a:gd name="T9" fmla="*/ 182 h 182"/>
                  <a:gd name="T10" fmla="*/ 42 w 232"/>
                  <a:gd name="T11" fmla="*/ 148 h 182"/>
                  <a:gd name="T12" fmla="*/ 0 w 232"/>
                  <a:gd name="T13" fmla="*/ 148 h 182"/>
                  <a:gd name="T14" fmla="*/ 0 w 232"/>
                  <a:gd name="T15" fmla="*/ 0 h 182"/>
                  <a:gd name="T16" fmla="*/ 232 w 232"/>
                  <a:gd name="T17" fmla="*/ 0 h 182"/>
                  <a:gd name="T18" fmla="*/ 232 w 232"/>
                  <a:gd name="T19" fmla="*/ 14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82">
                    <a:moveTo>
                      <a:pt x="232" y="148"/>
                    </a:moveTo>
                    <a:lnTo>
                      <a:pt x="232" y="148"/>
                    </a:lnTo>
                    <a:lnTo>
                      <a:pt x="76" y="148"/>
                    </a:lnTo>
                    <a:cubicBezTo>
                      <a:pt x="70" y="154"/>
                      <a:pt x="64" y="159"/>
                      <a:pt x="59" y="165"/>
                    </a:cubicBezTo>
                    <a:cubicBezTo>
                      <a:pt x="53" y="171"/>
                      <a:pt x="48" y="176"/>
                      <a:pt x="42" y="182"/>
                    </a:cubicBezTo>
                    <a:lnTo>
                      <a:pt x="42" y="148"/>
                    </a:lnTo>
                    <a:lnTo>
                      <a:pt x="0" y="148"/>
                    </a:lnTo>
                    <a:lnTo>
                      <a:pt x="0" y="0"/>
                    </a:lnTo>
                    <a:lnTo>
                      <a:pt x="232" y="0"/>
                    </a:lnTo>
                    <a:lnTo>
                      <a:pt x="232" y="1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B37D4C9B-FF74-41F8-96E1-A35EB3E20F64}"/>
                  </a:ext>
                </a:extLst>
              </p:cNvPr>
              <p:cNvSpPr>
                <a:spLocks/>
              </p:cNvSpPr>
              <p:nvPr/>
            </p:nvSpPr>
            <p:spPr bwMode="auto">
              <a:xfrm>
                <a:off x="5925" y="2513"/>
                <a:ext cx="322" cy="214"/>
              </a:xfrm>
              <a:custGeom>
                <a:avLst/>
                <a:gdLst>
                  <a:gd name="T0" fmla="*/ 0 w 254"/>
                  <a:gd name="T1" fmla="*/ 42 h 169"/>
                  <a:gd name="T2" fmla="*/ 0 w 254"/>
                  <a:gd name="T3" fmla="*/ 42 h 169"/>
                  <a:gd name="T4" fmla="*/ 212 w 254"/>
                  <a:gd name="T5" fmla="*/ 42 h 169"/>
                  <a:gd name="T6" fmla="*/ 212 w 254"/>
                  <a:gd name="T7" fmla="*/ 169 h 169"/>
                  <a:gd name="T8" fmla="*/ 254 w 254"/>
                  <a:gd name="T9" fmla="*/ 169 h 169"/>
                  <a:gd name="T10" fmla="*/ 254 w 254"/>
                  <a:gd name="T11" fmla="*/ 0 h 169"/>
                  <a:gd name="T12" fmla="*/ 0 w 254"/>
                  <a:gd name="T13" fmla="*/ 0 h 169"/>
                  <a:gd name="T14" fmla="*/ 0 w 254"/>
                  <a:gd name="T15" fmla="*/ 42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9">
                    <a:moveTo>
                      <a:pt x="0" y="42"/>
                    </a:moveTo>
                    <a:lnTo>
                      <a:pt x="0" y="42"/>
                    </a:lnTo>
                    <a:lnTo>
                      <a:pt x="212" y="42"/>
                    </a:lnTo>
                    <a:lnTo>
                      <a:pt x="212" y="169"/>
                    </a:lnTo>
                    <a:lnTo>
                      <a:pt x="254" y="169"/>
                    </a:lnTo>
                    <a:lnTo>
                      <a:pt x="254" y="0"/>
                    </a:lnTo>
                    <a:lnTo>
                      <a:pt x="0" y="0"/>
                    </a:lnTo>
                    <a:lnTo>
                      <a:pt x="0" y="42"/>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184BF0DD-830D-482E-A2B7-EC9A90910C46}"/>
                  </a:ext>
                </a:extLst>
              </p:cNvPr>
              <p:cNvSpPr>
                <a:spLocks/>
              </p:cNvSpPr>
              <p:nvPr/>
            </p:nvSpPr>
            <p:spPr bwMode="auto">
              <a:xfrm>
                <a:off x="5925" y="2513"/>
                <a:ext cx="322" cy="214"/>
              </a:xfrm>
              <a:custGeom>
                <a:avLst/>
                <a:gdLst>
                  <a:gd name="T0" fmla="*/ 254 w 254"/>
                  <a:gd name="T1" fmla="*/ 169 h 169"/>
                  <a:gd name="T2" fmla="*/ 254 w 254"/>
                  <a:gd name="T3" fmla="*/ 169 h 169"/>
                  <a:gd name="T4" fmla="*/ 212 w 254"/>
                  <a:gd name="T5" fmla="*/ 169 h 169"/>
                  <a:gd name="T6" fmla="*/ 212 w 254"/>
                  <a:gd name="T7" fmla="*/ 42 h 169"/>
                  <a:gd name="T8" fmla="*/ 0 w 254"/>
                  <a:gd name="T9" fmla="*/ 42 h 169"/>
                  <a:gd name="T10" fmla="*/ 0 w 254"/>
                  <a:gd name="T11" fmla="*/ 0 h 169"/>
                  <a:gd name="T12" fmla="*/ 254 w 254"/>
                  <a:gd name="T13" fmla="*/ 0 h 169"/>
                  <a:gd name="T14" fmla="*/ 254 w 254"/>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9">
                    <a:moveTo>
                      <a:pt x="254" y="169"/>
                    </a:moveTo>
                    <a:lnTo>
                      <a:pt x="254" y="169"/>
                    </a:lnTo>
                    <a:lnTo>
                      <a:pt x="212" y="169"/>
                    </a:lnTo>
                    <a:lnTo>
                      <a:pt x="212" y="42"/>
                    </a:lnTo>
                    <a:lnTo>
                      <a:pt x="0" y="42"/>
                    </a:lnTo>
                    <a:lnTo>
                      <a:pt x="0" y="0"/>
                    </a:lnTo>
                    <a:lnTo>
                      <a:pt x="254" y="0"/>
                    </a:lnTo>
                    <a:lnTo>
                      <a:pt x="254" y="169"/>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8" name="TextBox 7">
            <a:extLst>
              <a:ext uri="{FF2B5EF4-FFF2-40B4-BE49-F238E27FC236}">
                <a16:creationId xmlns:a16="http://schemas.microsoft.com/office/drawing/2014/main" id="{AC0DF931-8D7C-4243-AC96-38819B9D9EF4}"/>
              </a:ext>
            </a:extLst>
          </p:cNvPr>
          <p:cNvSpPr txBox="1"/>
          <p:nvPr/>
        </p:nvSpPr>
        <p:spPr>
          <a:xfrm>
            <a:off x="8051800" y="5346434"/>
            <a:ext cx="3162069"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Stay in sync</a:t>
            </a:r>
          </a:p>
        </p:txBody>
      </p:sp>
    </p:spTree>
    <p:extLst>
      <p:ext uri="{BB962C8B-B14F-4D97-AF65-F5344CB8AC3E}">
        <p14:creationId xmlns:p14="http://schemas.microsoft.com/office/powerpoint/2010/main" val="411639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11022E-16 0 L 1.11022E-16 0.03981 " pathEditMode="relative" rAng="0" ptsTypes="AA">
                                      <p:cBhvr>
                                        <p:cTn id="9" dur="750" spd="-100000" fill="hold"/>
                                        <p:tgtEl>
                                          <p:spTgt spid="5"/>
                                        </p:tgtEl>
                                        <p:attrNameLst>
                                          <p:attrName>ppt_x</p:attrName>
                                          <p:attrName>ppt_y</p:attrName>
                                        </p:attrNameLst>
                                      </p:cBhvr>
                                      <p:rCtr x="0" y="1991"/>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1.11022E-16 0 L 1.11022E-16 0.03981 " pathEditMode="relative" rAng="0" ptsTypes="AA">
                                      <p:cBhvr>
                                        <p:cTn id="14" dur="750" spd="-100000" fill="hold"/>
                                        <p:tgtEl>
                                          <p:spTgt spid="7"/>
                                        </p:tgtEl>
                                        <p:attrNameLst>
                                          <p:attrName>ppt_x</p:attrName>
                                          <p:attrName>ppt_y</p:attrName>
                                        </p:attrNameLst>
                                      </p:cBhvr>
                                      <p:rCtr x="0" y="1991"/>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0"/>
                                  </p:stCondLst>
                                  <p:childTnLst>
                                    <p:animMotion origin="layout" path="M -4.16667E-6 3.7037E-6 L -4.16667E-6 0.03981 " pathEditMode="relative" rAng="0" ptsTypes="AA">
                                      <p:cBhvr>
                                        <p:cTn id="19" dur="750" spd="-100000" fill="hold"/>
                                        <p:tgtEl>
                                          <p:spTgt spid="8"/>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44180ED-60E8-407B-9250-E1755339BCA5}"/>
              </a:ext>
            </a:extLst>
          </p:cNvPr>
          <p:cNvSpPr>
            <a:spLocks noGrp="1"/>
          </p:cNvSpPr>
          <p:nvPr>
            <p:ph type="title"/>
          </p:nvPr>
        </p:nvSpPr>
        <p:spPr>
          <a:xfrm>
            <a:off x="584200" y="1740876"/>
            <a:ext cx="4161981" cy="738664"/>
          </a:xfrm>
        </p:spPr>
        <p:txBody>
          <a:bodyPr/>
          <a:lstStyle/>
          <a:p>
            <a:r>
              <a:rPr lang="en-US" sz="2400"/>
              <a:t>Organize your team</a:t>
            </a:r>
            <a:br>
              <a:rPr lang="en-US" sz="2400"/>
            </a:br>
            <a:r>
              <a:rPr lang="en-US" sz="2400"/>
              <a:t>in a shared workspace</a:t>
            </a:r>
          </a:p>
        </p:txBody>
      </p:sp>
      <p:sp>
        <p:nvSpPr>
          <p:cNvPr id="6" name="Text Placeholder 5">
            <a:extLst>
              <a:ext uri="{FF2B5EF4-FFF2-40B4-BE49-F238E27FC236}">
                <a16:creationId xmlns:a16="http://schemas.microsoft.com/office/drawing/2014/main" id="{09FCA10C-05DC-4D19-A17D-D7925362F601}"/>
              </a:ext>
            </a:extLst>
          </p:cNvPr>
          <p:cNvSpPr>
            <a:spLocks noGrp="1"/>
          </p:cNvSpPr>
          <p:nvPr>
            <p:ph type="body" sz="quarter" idx="10"/>
          </p:nvPr>
        </p:nvSpPr>
        <p:spPr>
          <a:xfrm>
            <a:off x="584200" y="2881435"/>
            <a:ext cx="4162425" cy="246221"/>
          </a:xfrm>
        </p:spPr>
        <p:txBody>
          <a:bodyPr/>
          <a:lstStyle/>
          <a:p>
            <a:pPr>
              <a:spcBef>
                <a:spcPts val="0"/>
              </a:spcBef>
              <a:spcAft>
                <a:spcPts val="1200"/>
              </a:spcAft>
            </a:pPr>
            <a:r>
              <a:rPr lang="en-US"/>
              <a:t>Organize content and conversations together with public and private channels</a:t>
            </a:r>
          </a:p>
          <a:p>
            <a:pPr>
              <a:spcBef>
                <a:spcPts val="0"/>
              </a:spcBef>
              <a:spcAft>
                <a:spcPts val="1200"/>
              </a:spcAft>
            </a:pPr>
            <a:r>
              <a:rPr lang="en-US"/>
              <a:t>Allow people outside your organization to participate with secure guest access</a:t>
            </a:r>
          </a:p>
          <a:p>
            <a:pPr>
              <a:spcBef>
                <a:spcPts val="0"/>
              </a:spcBef>
              <a:spcAft>
                <a:spcPts val="1200"/>
              </a:spcAft>
            </a:pPr>
            <a:r>
              <a:rPr lang="en-US"/>
              <a:t>Manage plans, tasks, and list to ensure the team’s success</a:t>
            </a:r>
          </a:p>
          <a:p>
            <a:pPr>
              <a:spcBef>
                <a:spcPts val="0"/>
              </a:spcBef>
              <a:spcAft>
                <a:spcPts val="1200"/>
              </a:spcAft>
            </a:pPr>
            <a:r>
              <a:rPr lang="en-US"/>
              <a:t>Integrate the apps from Microsoft or 3rd parties that your team uses regularly</a:t>
            </a:r>
          </a:p>
        </p:txBody>
      </p:sp>
      <p:pic>
        <p:nvPicPr>
          <p:cNvPr id="19" name="Content Placeholder 15" descr="Screenshot of Marketing group in Teams.">
            <a:extLst>
              <a:ext uri="{FF2B5EF4-FFF2-40B4-BE49-F238E27FC236}">
                <a16:creationId xmlns:a16="http://schemas.microsoft.com/office/drawing/2014/main" id="{9ABEBEC3-CEB8-4A84-9640-AD3330AF02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4000" y="1500188"/>
            <a:ext cx="6858000" cy="3857625"/>
          </a:xfrm>
          <a:prstGeom prst="roundRect">
            <a:avLst>
              <a:gd name="adj" fmla="val 2293"/>
            </a:avLst>
          </a:prstGeom>
          <a:solidFill>
            <a:schemeClr val="bg1"/>
          </a:solidFill>
          <a:ln w="127000">
            <a:solidFill>
              <a:schemeClr val="bg1"/>
            </a:solidFill>
          </a:ln>
          <a:effectLst>
            <a:outerShdw blurRad="254000" dist="38100" dir="2700000" algn="tl" rotWithShape="0">
              <a:prstClr val="black">
                <a:alpha val="20000"/>
              </a:prstClr>
            </a:outerShdw>
          </a:effectLst>
        </p:spPr>
      </p:pic>
      <p:grpSp>
        <p:nvGrpSpPr>
          <p:cNvPr id="9" name="Group 8" descr="Phone screenshot of conversation interface in Microsoft Teams">
            <a:extLst>
              <a:ext uri="{FF2B5EF4-FFF2-40B4-BE49-F238E27FC236}">
                <a16:creationId xmlns:a16="http://schemas.microsoft.com/office/drawing/2014/main" id="{3A9BD433-5FC9-4905-A690-88C74011BE7C}"/>
              </a:ext>
            </a:extLst>
          </p:cNvPr>
          <p:cNvGrpSpPr/>
          <p:nvPr/>
        </p:nvGrpSpPr>
        <p:grpSpPr>
          <a:xfrm>
            <a:off x="4959583" y="3348342"/>
            <a:ext cx="1601381" cy="3215971"/>
            <a:chOff x="4959583" y="3348342"/>
            <a:chExt cx="1601381" cy="3215971"/>
          </a:xfrm>
        </p:grpSpPr>
        <p:pic>
          <p:nvPicPr>
            <p:cNvPr id="20" name="Picture 19" descr="A screenshot of a cell phone&#10;&#10;Description automatically generated">
              <a:extLst>
                <a:ext uri="{FF2B5EF4-FFF2-40B4-BE49-F238E27FC236}">
                  <a16:creationId xmlns:a16="http://schemas.microsoft.com/office/drawing/2014/main" id="{658A5A03-66C7-4668-A304-62BB86AFBFB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45615" y="3424065"/>
              <a:ext cx="1429317" cy="3064524"/>
            </a:xfrm>
            <a:prstGeom prst="roundRect">
              <a:avLst>
                <a:gd name="adj" fmla="val 0"/>
              </a:avLst>
            </a:prstGeom>
            <a:ln>
              <a:noFill/>
            </a:ln>
            <a:effectLst>
              <a:outerShdw blurRad="2540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62B1177A-FE86-4DB3-A3C3-A4E162BCE305}"/>
                </a:ext>
              </a:extLst>
            </p:cNvPr>
            <p:cNvGrpSpPr/>
            <p:nvPr/>
          </p:nvGrpSpPr>
          <p:grpSpPr>
            <a:xfrm>
              <a:off x="4959583" y="3348342"/>
              <a:ext cx="1601381" cy="3215971"/>
              <a:chOff x="4959583" y="3348342"/>
              <a:chExt cx="1601381" cy="3215971"/>
            </a:xfrm>
          </p:grpSpPr>
          <p:sp>
            <p:nvSpPr>
              <p:cNvPr id="29" name="Freeform: Shape 28">
                <a:extLst>
                  <a:ext uri="{FF2B5EF4-FFF2-40B4-BE49-F238E27FC236}">
                    <a16:creationId xmlns:a16="http://schemas.microsoft.com/office/drawing/2014/main" id="{E01AA979-201F-4171-8B11-B8E8311C684D}"/>
                  </a:ext>
                </a:extLst>
              </p:cNvPr>
              <p:cNvSpPr/>
              <p:nvPr/>
            </p:nvSpPr>
            <p:spPr bwMode="auto">
              <a:xfrm>
                <a:off x="4959583" y="3348342"/>
                <a:ext cx="1601381" cy="3215971"/>
              </a:xfrm>
              <a:custGeom>
                <a:avLst/>
                <a:gdLst>
                  <a:gd name="connsiteX0" fmla="*/ 203632 w 1601381"/>
                  <a:gd name="connsiteY0" fmla="*/ 0 h 3215971"/>
                  <a:gd name="connsiteX1" fmla="*/ 456597 w 1601381"/>
                  <a:gd name="connsiteY1" fmla="*/ 0 h 3215971"/>
                  <a:gd name="connsiteX2" fmla="*/ 1144787 w 1601381"/>
                  <a:gd name="connsiteY2" fmla="*/ 0 h 3215971"/>
                  <a:gd name="connsiteX3" fmla="*/ 1397749 w 1601381"/>
                  <a:gd name="connsiteY3" fmla="*/ 0 h 3215971"/>
                  <a:gd name="connsiteX4" fmla="*/ 1601381 w 1601381"/>
                  <a:gd name="connsiteY4" fmla="*/ 203632 h 3215971"/>
                  <a:gd name="connsiteX5" fmla="*/ 1601381 w 1601381"/>
                  <a:gd name="connsiteY5" fmla="*/ 3012339 h 3215971"/>
                  <a:gd name="connsiteX6" fmla="*/ 1397749 w 1601381"/>
                  <a:gd name="connsiteY6" fmla="*/ 3215971 h 3215971"/>
                  <a:gd name="connsiteX7" fmla="*/ 203632 w 1601381"/>
                  <a:gd name="connsiteY7" fmla="*/ 3215971 h 3215971"/>
                  <a:gd name="connsiteX8" fmla="*/ 0 w 1601381"/>
                  <a:gd name="connsiteY8" fmla="*/ 3012339 h 3215971"/>
                  <a:gd name="connsiteX9" fmla="*/ 0 w 1601381"/>
                  <a:gd name="connsiteY9" fmla="*/ 203632 h 3215971"/>
                  <a:gd name="connsiteX10" fmla="*/ 203632 w 1601381"/>
                  <a:gd name="connsiteY10" fmla="*/ 0 h 3215971"/>
                  <a:gd name="connsiteX11" fmla="*/ 226705 w 1601381"/>
                  <a:gd name="connsiteY11" fmla="*/ 82044 h 3215971"/>
                  <a:gd name="connsiteX12" fmla="*/ 86032 w 1601381"/>
                  <a:gd name="connsiteY12" fmla="*/ 222717 h 3215971"/>
                  <a:gd name="connsiteX13" fmla="*/ 86032 w 1601381"/>
                  <a:gd name="connsiteY13" fmla="*/ 2993255 h 3215971"/>
                  <a:gd name="connsiteX14" fmla="*/ 226705 w 1601381"/>
                  <a:gd name="connsiteY14" fmla="*/ 3133928 h 3215971"/>
                  <a:gd name="connsiteX15" fmla="*/ 1374675 w 1601381"/>
                  <a:gd name="connsiteY15" fmla="*/ 3133928 h 3215971"/>
                  <a:gd name="connsiteX16" fmla="*/ 1515348 w 1601381"/>
                  <a:gd name="connsiteY16" fmla="*/ 2993255 h 3215971"/>
                  <a:gd name="connsiteX17" fmla="*/ 1515348 w 1601381"/>
                  <a:gd name="connsiteY17" fmla="*/ 222717 h 3215971"/>
                  <a:gd name="connsiteX18" fmla="*/ 1374675 w 1601381"/>
                  <a:gd name="connsiteY18" fmla="*/ 82044 h 3215971"/>
                  <a:gd name="connsiteX19" fmla="*/ 1211161 w 1601381"/>
                  <a:gd name="connsiteY19" fmla="*/ 82044 h 3215971"/>
                  <a:gd name="connsiteX20" fmla="*/ 1211161 w 1601381"/>
                  <a:gd name="connsiteY20" fmla="*/ 119059 h 3215971"/>
                  <a:gd name="connsiteX21" fmla="*/ 1144787 w 1601381"/>
                  <a:gd name="connsiteY21" fmla="*/ 185433 h 3215971"/>
                  <a:gd name="connsiteX22" fmla="*/ 456597 w 1601381"/>
                  <a:gd name="connsiteY22" fmla="*/ 185433 h 3215971"/>
                  <a:gd name="connsiteX23" fmla="*/ 390223 w 1601381"/>
                  <a:gd name="connsiteY23" fmla="*/ 119059 h 3215971"/>
                  <a:gd name="connsiteX24" fmla="*/ 390223 w 1601381"/>
                  <a:gd name="connsiteY24" fmla="*/ 82044 h 3215971"/>
                  <a:gd name="connsiteX25" fmla="*/ 226705 w 1601381"/>
                  <a:gd name="connsiteY25" fmla="*/ 82044 h 321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1381" h="3215971">
                    <a:moveTo>
                      <a:pt x="203632" y="0"/>
                    </a:moveTo>
                    <a:lnTo>
                      <a:pt x="456597" y="0"/>
                    </a:lnTo>
                    <a:lnTo>
                      <a:pt x="1144787" y="0"/>
                    </a:lnTo>
                    <a:lnTo>
                      <a:pt x="1397749" y="0"/>
                    </a:lnTo>
                    <a:cubicBezTo>
                      <a:pt x="1510212" y="0"/>
                      <a:pt x="1601381" y="91169"/>
                      <a:pt x="1601381" y="203632"/>
                    </a:cubicBezTo>
                    <a:lnTo>
                      <a:pt x="1601381" y="3012339"/>
                    </a:lnTo>
                    <a:cubicBezTo>
                      <a:pt x="1601381" y="3124802"/>
                      <a:pt x="1510212" y="3215971"/>
                      <a:pt x="1397749" y="3215971"/>
                    </a:cubicBezTo>
                    <a:lnTo>
                      <a:pt x="203632" y="3215971"/>
                    </a:lnTo>
                    <a:cubicBezTo>
                      <a:pt x="91169" y="3215971"/>
                      <a:pt x="0" y="3124802"/>
                      <a:pt x="0" y="3012339"/>
                    </a:cubicBezTo>
                    <a:lnTo>
                      <a:pt x="0" y="203632"/>
                    </a:lnTo>
                    <a:cubicBezTo>
                      <a:pt x="0" y="91169"/>
                      <a:pt x="91169" y="0"/>
                      <a:pt x="203632" y="0"/>
                    </a:cubicBezTo>
                    <a:close/>
                    <a:moveTo>
                      <a:pt x="226705" y="82044"/>
                    </a:moveTo>
                    <a:cubicBezTo>
                      <a:pt x="149013" y="82044"/>
                      <a:pt x="86032" y="145025"/>
                      <a:pt x="86032" y="222717"/>
                    </a:cubicBezTo>
                    <a:lnTo>
                      <a:pt x="86032" y="2993255"/>
                    </a:lnTo>
                    <a:cubicBezTo>
                      <a:pt x="86032" y="3070947"/>
                      <a:pt x="149013" y="3133928"/>
                      <a:pt x="226705" y="3133928"/>
                    </a:cubicBezTo>
                    <a:lnTo>
                      <a:pt x="1374675" y="3133928"/>
                    </a:lnTo>
                    <a:cubicBezTo>
                      <a:pt x="1452367" y="3133928"/>
                      <a:pt x="1515348" y="3070947"/>
                      <a:pt x="1515348" y="2993255"/>
                    </a:cubicBezTo>
                    <a:lnTo>
                      <a:pt x="1515348" y="222717"/>
                    </a:lnTo>
                    <a:cubicBezTo>
                      <a:pt x="1515348" y="145025"/>
                      <a:pt x="1452367" y="82044"/>
                      <a:pt x="1374675" y="82044"/>
                    </a:cubicBezTo>
                    <a:lnTo>
                      <a:pt x="1211161" y="82044"/>
                    </a:lnTo>
                    <a:lnTo>
                      <a:pt x="1211161" y="119059"/>
                    </a:lnTo>
                    <a:cubicBezTo>
                      <a:pt x="1211161" y="155716"/>
                      <a:pt x="1181444" y="185433"/>
                      <a:pt x="1144787" y="185433"/>
                    </a:cubicBezTo>
                    <a:lnTo>
                      <a:pt x="456597" y="185433"/>
                    </a:lnTo>
                    <a:cubicBezTo>
                      <a:pt x="419940" y="185433"/>
                      <a:pt x="390223" y="155716"/>
                      <a:pt x="390223" y="119059"/>
                    </a:cubicBezTo>
                    <a:lnTo>
                      <a:pt x="390223" y="82044"/>
                    </a:lnTo>
                    <a:lnTo>
                      <a:pt x="226705" y="82044"/>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1C4FF515-215D-4DB6-A9B8-BFF561BA3BF8}"/>
                  </a:ext>
                </a:extLst>
              </p:cNvPr>
              <p:cNvSpPr/>
              <p:nvPr/>
            </p:nvSpPr>
            <p:spPr bwMode="auto">
              <a:xfrm>
                <a:off x="5045615" y="3430386"/>
                <a:ext cx="1429316" cy="3051884"/>
              </a:xfrm>
              <a:custGeom>
                <a:avLst/>
                <a:gdLst>
                  <a:gd name="connsiteX0" fmla="*/ 140673 w 1429316"/>
                  <a:gd name="connsiteY0" fmla="*/ 0 h 3051884"/>
                  <a:gd name="connsiteX1" fmla="*/ 304191 w 1429316"/>
                  <a:gd name="connsiteY1" fmla="*/ 0 h 3051884"/>
                  <a:gd name="connsiteX2" fmla="*/ 304191 w 1429316"/>
                  <a:gd name="connsiteY2" fmla="*/ 37015 h 3051884"/>
                  <a:gd name="connsiteX3" fmla="*/ 370565 w 1429316"/>
                  <a:gd name="connsiteY3" fmla="*/ 103389 h 3051884"/>
                  <a:gd name="connsiteX4" fmla="*/ 1058755 w 1429316"/>
                  <a:gd name="connsiteY4" fmla="*/ 103389 h 3051884"/>
                  <a:gd name="connsiteX5" fmla="*/ 1125129 w 1429316"/>
                  <a:gd name="connsiteY5" fmla="*/ 37015 h 3051884"/>
                  <a:gd name="connsiteX6" fmla="*/ 1125129 w 1429316"/>
                  <a:gd name="connsiteY6" fmla="*/ 0 h 3051884"/>
                  <a:gd name="connsiteX7" fmla="*/ 1288643 w 1429316"/>
                  <a:gd name="connsiteY7" fmla="*/ 0 h 3051884"/>
                  <a:gd name="connsiteX8" fmla="*/ 1429316 w 1429316"/>
                  <a:gd name="connsiteY8" fmla="*/ 140673 h 3051884"/>
                  <a:gd name="connsiteX9" fmla="*/ 1429316 w 1429316"/>
                  <a:gd name="connsiteY9" fmla="*/ 2911211 h 3051884"/>
                  <a:gd name="connsiteX10" fmla="*/ 1288643 w 1429316"/>
                  <a:gd name="connsiteY10" fmla="*/ 3051884 h 3051884"/>
                  <a:gd name="connsiteX11" fmla="*/ 140673 w 1429316"/>
                  <a:gd name="connsiteY11" fmla="*/ 3051884 h 3051884"/>
                  <a:gd name="connsiteX12" fmla="*/ 0 w 1429316"/>
                  <a:gd name="connsiteY12" fmla="*/ 2911211 h 3051884"/>
                  <a:gd name="connsiteX13" fmla="*/ 0 w 1429316"/>
                  <a:gd name="connsiteY13" fmla="*/ 140673 h 3051884"/>
                  <a:gd name="connsiteX14" fmla="*/ 140673 w 1429316"/>
                  <a:gd name="connsiteY14" fmla="*/ 0 h 305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9316" h="3051884">
                    <a:moveTo>
                      <a:pt x="140673" y="0"/>
                    </a:moveTo>
                    <a:lnTo>
                      <a:pt x="304191" y="0"/>
                    </a:lnTo>
                    <a:lnTo>
                      <a:pt x="304191" y="37015"/>
                    </a:lnTo>
                    <a:cubicBezTo>
                      <a:pt x="304191" y="73672"/>
                      <a:pt x="333908" y="103389"/>
                      <a:pt x="370565" y="103389"/>
                    </a:cubicBezTo>
                    <a:lnTo>
                      <a:pt x="1058755" y="103389"/>
                    </a:lnTo>
                    <a:cubicBezTo>
                      <a:pt x="1095412" y="103389"/>
                      <a:pt x="1125129" y="73672"/>
                      <a:pt x="1125129" y="37015"/>
                    </a:cubicBezTo>
                    <a:lnTo>
                      <a:pt x="1125129" y="0"/>
                    </a:lnTo>
                    <a:lnTo>
                      <a:pt x="1288643" y="0"/>
                    </a:lnTo>
                    <a:cubicBezTo>
                      <a:pt x="1366335" y="0"/>
                      <a:pt x="1429316" y="62981"/>
                      <a:pt x="1429316" y="140673"/>
                    </a:cubicBezTo>
                    <a:lnTo>
                      <a:pt x="1429316" y="2911211"/>
                    </a:lnTo>
                    <a:cubicBezTo>
                      <a:pt x="1429316" y="2988903"/>
                      <a:pt x="1366335" y="3051884"/>
                      <a:pt x="1288643" y="3051884"/>
                    </a:cubicBezTo>
                    <a:lnTo>
                      <a:pt x="140673" y="3051884"/>
                    </a:lnTo>
                    <a:cubicBezTo>
                      <a:pt x="62981" y="3051884"/>
                      <a:pt x="0" y="2988903"/>
                      <a:pt x="0" y="2911211"/>
                    </a:cubicBezTo>
                    <a:lnTo>
                      <a:pt x="0" y="140673"/>
                    </a:lnTo>
                    <a:cubicBezTo>
                      <a:pt x="0" y="62981"/>
                      <a:pt x="62981" y="0"/>
                      <a:pt x="140673" y="0"/>
                    </a:cubicBezTo>
                    <a:close/>
                  </a:path>
                </a:pathLst>
              </a:cu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65BB3673-A893-4C16-A821-BD5F2E09A7EB}"/>
                  </a:ext>
                </a:extLst>
              </p:cNvPr>
              <p:cNvGrpSpPr/>
              <p:nvPr/>
            </p:nvGrpSpPr>
            <p:grpSpPr>
              <a:xfrm>
                <a:off x="5540948" y="3423025"/>
                <a:ext cx="438651" cy="47230"/>
                <a:chOff x="12912884" y="1803843"/>
                <a:chExt cx="1994653" cy="207894"/>
              </a:xfrm>
              <a:solidFill>
                <a:srgbClr val="D2D2D2"/>
              </a:solidFill>
            </p:grpSpPr>
            <p:sp>
              <p:nvSpPr>
                <p:cNvPr id="22" name="Oval 21">
                  <a:extLst>
                    <a:ext uri="{FF2B5EF4-FFF2-40B4-BE49-F238E27FC236}">
                      <a16:creationId xmlns:a16="http://schemas.microsoft.com/office/drawing/2014/main" id="{7629A9B6-30F6-47B6-9F5C-CF0D621D62D0}"/>
                    </a:ext>
                  </a:extLst>
                </p:cNvPr>
                <p:cNvSpPr/>
                <p:nvPr/>
              </p:nvSpPr>
              <p:spPr bwMode="auto">
                <a:xfrm flipV="1">
                  <a:off x="14699637" y="1803843"/>
                  <a:ext cx="207900" cy="207894"/>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1A28D599-0682-49D6-94EA-A63E3BB80358}"/>
                    </a:ext>
                  </a:extLst>
                </p:cNvPr>
                <p:cNvSpPr/>
                <p:nvPr/>
              </p:nvSpPr>
              <p:spPr bwMode="auto">
                <a:xfrm>
                  <a:off x="12912884" y="1845387"/>
                  <a:ext cx="1395545" cy="12479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35234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44180ED-60E8-407B-9250-E1755339BCA5}"/>
              </a:ext>
            </a:extLst>
          </p:cNvPr>
          <p:cNvSpPr>
            <a:spLocks noGrp="1"/>
          </p:cNvSpPr>
          <p:nvPr>
            <p:ph type="title"/>
          </p:nvPr>
        </p:nvSpPr>
        <p:spPr>
          <a:xfrm>
            <a:off x="584200" y="1617052"/>
            <a:ext cx="4161981" cy="861774"/>
          </a:xfrm>
        </p:spPr>
        <p:txBody>
          <a:bodyPr/>
          <a:lstStyle/>
          <a:p>
            <a:pPr lvl="0"/>
            <a:r>
              <a:rPr lang="en-US" sz="2400" spc="0"/>
              <a:t>Share files and co-author in Word, Excel, and PowerPoint</a:t>
            </a:r>
          </a:p>
        </p:txBody>
      </p:sp>
      <p:sp>
        <p:nvSpPr>
          <p:cNvPr id="6" name="Text Placeholder 5">
            <a:extLst>
              <a:ext uri="{FF2B5EF4-FFF2-40B4-BE49-F238E27FC236}">
                <a16:creationId xmlns:a16="http://schemas.microsoft.com/office/drawing/2014/main" id="{09FCA10C-05DC-4D19-A17D-D7925362F601}"/>
              </a:ext>
            </a:extLst>
          </p:cNvPr>
          <p:cNvSpPr>
            <a:spLocks noGrp="1"/>
          </p:cNvSpPr>
          <p:nvPr>
            <p:ph type="body" sz="quarter" idx="10"/>
          </p:nvPr>
        </p:nvSpPr>
        <p:spPr>
          <a:xfrm>
            <a:off x="584200" y="2880721"/>
            <a:ext cx="4162425" cy="2431435"/>
          </a:xfrm>
        </p:spPr>
        <p:txBody>
          <a:bodyPr/>
          <a:lstStyle/>
          <a:p>
            <a:pPr>
              <a:spcBef>
                <a:spcPts val="0"/>
              </a:spcBef>
              <a:spcAft>
                <a:spcPts val="1200"/>
              </a:spcAft>
            </a:pPr>
            <a:r>
              <a:rPr lang="en-US" sz="1600"/>
              <a:t>Easily share files with people inside or outside your organization</a:t>
            </a:r>
          </a:p>
          <a:p>
            <a:pPr>
              <a:spcBef>
                <a:spcPts val="0"/>
              </a:spcBef>
              <a:spcAft>
                <a:spcPts val="1200"/>
              </a:spcAft>
            </a:pPr>
            <a:r>
              <a:rPr lang="en-US" sz="1600"/>
              <a:t>Co-author documents in real-time directly in Teams</a:t>
            </a:r>
          </a:p>
          <a:p>
            <a:pPr>
              <a:spcBef>
                <a:spcPts val="0"/>
              </a:spcBef>
              <a:spcAft>
                <a:spcPts val="1200"/>
              </a:spcAft>
            </a:pPr>
            <a:r>
              <a:rPr lang="en-US" sz="1600"/>
              <a:t>Maintain version history so you can revert change or recover when mistakes happen </a:t>
            </a:r>
          </a:p>
          <a:p>
            <a:pPr>
              <a:spcBef>
                <a:spcPts val="0"/>
              </a:spcBef>
              <a:spcAft>
                <a:spcPts val="1200"/>
              </a:spcAft>
            </a:pPr>
            <a:r>
              <a:rPr lang="en-US" sz="1600" kern="1200" noProof="0">
                <a:solidFill>
                  <a:schemeClr val="tx1"/>
                </a:solidFill>
                <a:effectLst/>
                <a:latin typeface="+mn-lt"/>
                <a:ea typeface="+mn-ea"/>
                <a:cs typeface="Times New Roman" panose="02020603050405020304" pitchFamily="18" charset="0"/>
              </a:rPr>
              <a:t>Search across people, files, and chats to find what you need</a:t>
            </a:r>
          </a:p>
        </p:txBody>
      </p:sp>
      <p:pic>
        <p:nvPicPr>
          <p:cNvPr id="7" name="Content Placeholder 5" descr="Screenshot of Word document opened on Micrososft Teams.">
            <a:extLst>
              <a:ext uri="{FF2B5EF4-FFF2-40B4-BE49-F238E27FC236}">
                <a16:creationId xmlns:a16="http://schemas.microsoft.com/office/drawing/2014/main" id="{ACE2AC32-CF33-4CAF-9E63-6405620B8E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4000" y="1500188"/>
            <a:ext cx="6858000" cy="3857625"/>
          </a:xfrm>
          <a:prstGeom prst="roundRect">
            <a:avLst>
              <a:gd name="adj" fmla="val 2293"/>
            </a:avLst>
          </a:prstGeom>
          <a:solidFill>
            <a:schemeClr val="bg1"/>
          </a:solidFill>
          <a:ln w="127000">
            <a:solidFill>
              <a:schemeClr val="bg1"/>
            </a:solidFill>
          </a:ln>
          <a:effectLst>
            <a:outerShdw blurRad="254000" dist="38100" dir="2700000" algn="tl" rotWithShape="0">
              <a:prstClr val="black">
                <a:alpha val="20000"/>
              </a:prstClr>
            </a:outerShdw>
          </a:effectLst>
        </p:spPr>
      </p:pic>
    </p:spTree>
    <p:extLst>
      <p:ext uri="{BB962C8B-B14F-4D97-AF65-F5344CB8AC3E}">
        <p14:creationId xmlns:p14="http://schemas.microsoft.com/office/powerpoint/2010/main" val="12316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6881-2DD9-4656-BC39-FBE51984025D}"/>
              </a:ext>
            </a:extLst>
          </p:cNvPr>
          <p:cNvSpPr>
            <a:spLocks noGrp="1"/>
          </p:cNvSpPr>
          <p:nvPr>
            <p:ph type="title"/>
          </p:nvPr>
        </p:nvSpPr>
        <p:spPr>
          <a:xfrm>
            <a:off x="584200" y="1738379"/>
            <a:ext cx="4161981" cy="738664"/>
          </a:xfrm>
        </p:spPr>
        <p:txBody>
          <a:bodyPr/>
          <a:lstStyle/>
          <a:p>
            <a:r>
              <a:rPr lang="en-US" sz="2400"/>
              <a:t>Stay in sync with persistent, threaded 1:1 and group chats</a:t>
            </a:r>
          </a:p>
        </p:txBody>
      </p:sp>
      <p:sp>
        <p:nvSpPr>
          <p:cNvPr id="6" name="Text Placeholder 5">
            <a:extLst>
              <a:ext uri="{FF2B5EF4-FFF2-40B4-BE49-F238E27FC236}">
                <a16:creationId xmlns:a16="http://schemas.microsoft.com/office/drawing/2014/main" id="{09FCA10C-05DC-4D19-A17D-D7925362F601}"/>
              </a:ext>
            </a:extLst>
          </p:cNvPr>
          <p:cNvSpPr>
            <a:spLocks noGrp="1"/>
          </p:cNvSpPr>
          <p:nvPr>
            <p:ph type="body" sz="quarter" idx="10"/>
          </p:nvPr>
        </p:nvSpPr>
        <p:spPr>
          <a:xfrm>
            <a:off x="584200" y="2878938"/>
            <a:ext cx="4161981" cy="1785104"/>
          </a:xfrm>
        </p:spPr>
        <p:txBody>
          <a:bodyPr/>
          <a:lstStyle/>
          <a:p>
            <a:pPr>
              <a:spcBef>
                <a:spcPts val="0"/>
              </a:spcBef>
              <a:spcAft>
                <a:spcPts val="1200"/>
              </a:spcAft>
            </a:pPr>
            <a:r>
              <a:rPr lang="en-US" sz="1600"/>
              <a:t>Effectively communicate with rich </a:t>
            </a:r>
            <a:br>
              <a:rPr lang="en-US" sz="1600"/>
            </a:br>
            <a:r>
              <a:rPr lang="en-US" sz="1600"/>
              <a:t>formatting tools</a:t>
            </a:r>
          </a:p>
          <a:p>
            <a:pPr>
              <a:spcBef>
                <a:spcPts val="0"/>
              </a:spcBef>
              <a:spcAft>
                <a:spcPts val="1200"/>
              </a:spcAft>
            </a:pPr>
            <a:r>
              <a:rPr lang="en-US" sz="1600"/>
              <a:t>Personalize your message and celebrate team moments with gifs, stickers, and emojis</a:t>
            </a:r>
          </a:p>
          <a:p>
            <a:pPr>
              <a:spcBef>
                <a:spcPts val="0"/>
              </a:spcBef>
              <a:spcAft>
                <a:spcPts val="1200"/>
              </a:spcAft>
            </a:pPr>
            <a:r>
              <a:rPr lang="en-US" sz="1600"/>
              <a:t>Chat with people outside your organization with secure guest access </a:t>
            </a:r>
          </a:p>
        </p:txBody>
      </p:sp>
      <p:pic>
        <p:nvPicPr>
          <p:cNvPr id="8" name="Content Placeholder 4" descr="Screenshot of Chat interface in Microsoft Teams">
            <a:extLst>
              <a:ext uri="{FF2B5EF4-FFF2-40B4-BE49-F238E27FC236}">
                <a16:creationId xmlns:a16="http://schemas.microsoft.com/office/drawing/2014/main" id="{36D1E86D-B324-4025-A869-C78A8FA31DA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334000" y="1500188"/>
            <a:ext cx="6858000" cy="3857625"/>
          </a:xfrm>
          <a:prstGeom prst="roundRect">
            <a:avLst>
              <a:gd name="adj" fmla="val 2293"/>
            </a:avLst>
          </a:prstGeom>
          <a:solidFill>
            <a:schemeClr val="bg1"/>
          </a:solidFill>
          <a:ln w="127000">
            <a:solidFill>
              <a:schemeClr val="bg1"/>
            </a:solidFill>
          </a:ln>
          <a:effectLst>
            <a:outerShdw blurRad="254000" dist="38100" dir="2700000" algn="tl" rotWithShape="0">
              <a:prstClr val="black">
                <a:alpha val="20000"/>
              </a:prstClr>
            </a:outerShdw>
          </a:effectLst>
        </p:spPr>
      </p:pic>
    </p:spTree>
    <p:extLst>
      <p:ext uri="{BB962C8B-B14F-4D97-AF65-F5344CB8AC3E}">
        <p14:creationId xmlns:p14="http://schemas.microsoft.com/office/powerpoint/2010/main" val="292947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2">
            <a:extLst>
              <a:ext uri="{FF2B5EF4-FFF2-40B4-BE49-F238E27FC236}">
                <a16:creationId xmlns:a16="http://schemas.microsoft.com/office/drawing/2014/main" id="{E9FCE4C3-7CBE-4121-9C87-96FA6E02D7F4}"/>
              </a:ext>
            </a:extLst>
          </p:cNvPr>
          <p:cNvSpPr>
            <a:spLocks noGrp="1"/>
          </p:cNvSpPr>
          <p:nvPr>
            <p:ph type="title"/>
          </p:nvPr>
        </p:nvSpPr>
        <p:spPr>
          <a:xfrm>
            <a:off x="588263" y="497541"/>
            <a:ext cx="11018520" cy="430887"/>
          </a:xfrm>
        </p:spPr>
        <p:txBody>
          <a:bodyPr/>
          <a:lstStyle/>
          <a:p>
            <a:r>
              <a:rPr lang="en-US"/>
              <a:t>Customize Teams to meet your unique needs</a:t>
            </a:r>
          </a:p>
        </p:txBody>
      </p:sp>
      <p:sp>
        <p:nvSpPr>
          <p:cNvPr id="2055" name="Rectangle 2054">
            <a:extLst>
              <a:ext uri="{FF2B5EF4-FFF2-40B4-BE49-F238E27FC236}">
                <a16:creationId xmlns:a16="http://schemas.microsoft.com/office/drawing/2014/main" id="{5EE650DD-B8DF-4FBF-8876-89D420FB848F}"/>
              </a:ext>
              <a:ext uri="{C183D7F6-B498-43B3-948B-1728B52AA6E4}">
                <adec:decorative xmlns:adec="http://schemas.microsoft.com/office/drawing/2017/decorative" val="1"/>
              </a:ext>
            </a:extLst>
          </p:cNvPr>
          <p:cNvSpPr/>
          <p:nvPr/>
        </p:nvSpPr>
        <p:spPr bwMode="auto">
          <a:xfrm>
            <a:off x="2659699" y="1612892"/>
            <a:ext cx="9238613" cy="4951421"/>
          </a:xfrm>
          <a:prstGeom prst="rect">
            <a:avLst/>
          </a:prstGeom>
          <a:solidFill>
            <a:schemeClr val="bg1"/>
          </a:solidFill>
          <a:ln w="25400">
            <a:solidFill>
              <a:schemeClr val="bg1">
                <a:lumMod val="75000"/>
                <a:lumOff val="25000"/>
              </a:schemeClr>
            </a:solidFill>
            <a:headEnd type="none" w="med" len="med"/>
            <a:tailEnd type="none" w="med" len="med"/>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FE05C009-3C65-435F-9E1F-ED95338D9126}"/>
              </a:ext>
            </a:extLst>
          </p:cNvPr>
          <p:cNvSpPr/>
          <p:nvPr/>
        </p:nvSpPr>
        <p:spPr bwMode="auto">
          <a:xfrm>
            <a:off x="588263" y="2252885"/>
            <a:ext cx="1777717" cy="90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Semibold"/>
                <a:ea typeface="+mn-ea"/>
                <a:cs typeface="Segoe UI" pitchFamily="34" charset="0"/>
              </a:rPr>
              <a:t>Ready-made apps</a:t>
            </a:r>
          </a:p>
        </p:txBody>
      </p:sp>
      <p:sp>
        <p:nvSpPr>
          <p:cNvPr id="12" name="Rectangle 11">
            <a:extLst>
              <a:ext uri="{FF2B5EF4-FFF2-40B4-BE49-F238E27FC236}">
                <a16:creationId xmlns:a16="http://schemas.microsoft.com/office/drawing/2014/main" id="{59066F91-D463-45D4-AB36-D0DDF8B106F8}"/>
              </a:ext>
            </a:extLst>
          </p:cNvPr>
          <p:cNvSpPr/>
          <p:nvPr/>
        </p:nvSpPr>
        <p:spPr bwMode="auto">
          <a:xfrm>
            <a:off x="588263" y="3336533"/>
            <a:ext cx="1777717" cy="12011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Semibold"/>
                <a:ea typeface="+mn-ea"/>
                <a:cs typeface="Segoe UI" pitchFamily="34" charset="0"/>
              </a:rPr>
              <a:t>Low-code apps &amp; workflows </a:t>
            </a:r>
          </a:p>
        </p:txBody>
      </p:sp>
      <p:sp>
        <p:nvSpPr>
          <p:cNvPr id="13" name="Rectangle 12">
            <a:extLst>
              <a:ext uri="{FF2B5EF4-FFF2-40B4-BE49-F238E27FC236}">
                <a16:creationId xmlns:a16="http://schemas.microsoft.com/office/drawing/2014/main" id="{23509762-BECD-4846-BCDE-EDF26BB2A775}"/>
              </a:ext>
            </a:extLst>
          </p:cNvPr>
          <p:cNvSpPr/>
          <p:nvPr/>
        </p:nvSpPr>
        <p:spPr bwMode="auto">
          <a:xfrm>
            <a:off x="588263" y="4716083"/>
            <a:ext cx="1777717" cy="11161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Semibold"/>
                <a:ea typeface="+mn-ea"/>
                <a:cs typeface="Segoe UI" pitchFamily="34" charset="0"/>
              </a:rPr>
              <a:t>Full-code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Semibold"/>
                <a:ea typeface="+mn-ea"/>
                <a:cs typeface="Segoe UI" pitchFamily="34" charset="0"/>
              </a:rPr>
              <a:t>custom solutions</a:t>
            </a:r>
          </a:p>
        </p:txBody>
      </p:sp>
      <p:pic>
        <p:nvPicPr>
          <p:cNvPr id="77" name="Picture 76" descr="Microsoft Teams mark">
            <a:extLst>
              <a:ext uri="{FF2B5EF4-FFF2-40B4-BE49-F238E27FC236}">
                <a16:creationId xmlns:a16="http://schemas.microsoft.com/office/drawing/2014/main" id="{023362DC-3B11-4C84-B735-83FFC03A2B63}"/>
              </a:ext>
              <a:ext uri="{C183D7F6-B498-43B3-948B-1728B52AA6E4}">
                <adec:decorative xmlns:adec="http://schemas.microsoft.com/office/drawing/2017/decorative" val="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07071" y="1198768"/>
            <a:ext cx="905256" cy="816537"/>
          </a:xfrm>
          <a:prstGeom prst="rect">
            <a:avLst/>
          </a:prstGeom>
        </p:spPr>
      </p:pic>
      <p:sp>
        <p:nvSpPr>
          <p:cNvPr id="5" name="Rectangle 4">
            <a:extLst>
              <a:ext uri="{FF2B5EF4-FFF2-40B4-BE49-F238E27FC236}">
                <a16:creationId xmlns:a16="http://schemas.microsoft.com/office/drawing/2014/main" id="{7C2DE1A3-C861-4A5E-91DF-7C90C2483970}"/>
              </a:ext>
              <a:ext uri="{C183D7F6-B498-43B3-948B-1728B52AA6E4}">
                <adec:decorative xmlns:adec="http://schemas.microsoft.com/office/drawing/2017/decorative" val="1"/>
              </a:ext>
            </a:extLst>
          </p:cNvPr>
          <p:cNvSpPr/>
          <p:nvPr/>
        </p:nvSpPr>
        <p:spPr bwMode="auto">
          <a:xfrm>
            <a:off x="3008746"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9" name="Picture 38" descr="Microsoft SharePoint mark">
            <a:extLst>
              <a:ext uri="{FF2B5EF4-FFF2-40B4-BE49-F238E27FC236}">
                <a16:creationId xmlns:a16="http://schemas.microsoft.com/office/drawing/2014/main" id="{FE9526FE-EF12-4336-A017-66656369C961}"/>
              </a:ext>
              <a:ext uri="{C183D7F6-B498-43B3-948B-1728B52AA6E4}">
                <adec:decorative xmlns:adec="http://schemas.microsoft.com/office/drawing/2017/decorative" val="0"/>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3039434" y="2252885"/>
            <a:ext cx="905256" cy="905256"/>
          </a:xfrm>
          <a:prstGeom prst="rect">
            <a:avLst/>
          </a:prstGeom>
          <a:effectLst/>
        </p:spPr>
      </p:pic>
      <p:sp>
        <p:nvSpPr>
          <p:cNvPr id="49" name="Rectangle 48">
            <a:extLst>
              <a:ext uri="{FF2B5EF4-FFF2-40B4-BE49-F238E27FC236}">
                <a16:creationId xmlns:a16="http://schemas.microsoft.com/office/drawing/2014/main" id="{F7128457-B9A3-491D-81EB-19E1DFE81AA6}"/>
              </a:ext>
              <a:ext uri="{C183D7F6-B498-43B3-948B-1728B52AA6E4}">
                <adec:decorative xmlns:adec="http://schemas.microsoft.com/office/drawing/2017/decorative" val="1"/>
              </a:ext>
            </a:extLst>
          </p:cNvPr>
          <p:cNvSpPr/>
          <p:nvPr/>
        </p:nvSpPr>
        <p:spPr bwMode="auto">
          <a:xfrm>
            <a:off x="4071517"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5" name="Picture 34" descr="Microsoft PowerPoint mark">
            <a:extLst>
              <a:ext uri="{FF2B5EF4-FFF2-40B4-BE49-F238E27FC236}">
                <a16:creationId xmlns:a16="http://schemas.microsoft.com/office/drawing/2014/main" id="{74B624D2-D540-4F61-B992-AD3550A54B3A}"/>
              </a:ext>
              <a:ext uri="{C183D7F6-B498-43B3-948B-1728B52AA6E4}">
                <adec:decorative xmlns:adec="http://schemas.microsoft.com/office/drawing/2017/decorative" val="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083835" y="2252885"/>
            <a:ext cx="905256" cy="905256"/>
          </a:xfrm>
          <a:prstGeom prst="rect">
            <a:avLst/>
          </a:prstGeom>
          <a:effectLst/>
        </p:spPr>
      </p:pic>
      <p:sp>
        <p:nvSpPr>
          <p:cNvPr id="50" name="Rectangle 49">
            <a:extLst>
              <a:ext uri="{FF2B5EF4-FFF2-40B4-BE49-F238E27FC236}">
                <a16:creationId xmlns:a16="http://schemas.microsoft.com/office/drawing/2014/main" id="{CEB73514-FBEA-47D1-9AF6-3E51A80C4AE0}"/>
              </a:ext>
              <a:ext uri="{C183D7F6-B498-43B3-948B-1728B52AA6E4}">
                <adec:decorative xmlns:adec="http://schemas.microsoft.com/office/drawing/2017/decorative" val="1"/>
              </a:ext>
            </a:extLst>
          </p:cNvPr>
          <p:cNvSpPr/>
          <p:nvPr/>
        </p:nvSpPr>
        <p:spPr bwMode="auto">
          <a:xfrm>
            <a:off x="5134288"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0" name="Picture 29" descr="Microsoft Word mark">
            <a:extLst>
              <a:ext uri="{FF2B5EF4-FFF2-40B4-BE49-F238E27FC236}">
                <a16:creationId xmlns:a16="http://schemas.microsoft.com/office/drawing/2014/main" id="{87921CB8-CEAD-447D-AA83-C57BFF8142F7}"/>
              </a:ext>
              <a:ext uri="{C183D7F6-B498-43B3-948B-1728B52AA6E4}">
                <adec:decorative xmlns:adec="http://schemas.microsoft.com/office/drawing/2017/decorative" val="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1148" b="1148"/>
          <a:stretch/>
        </p:blipFill>
        <p:spPr>
          <a:xfrm>
            <a:off x="4950464" y="2252885"/>
            <a:ext cx="905256" cy="905256"/>
          </a:xfrm>
          <a:prstGeom prst="rect">
            <a:avLst/>
          </a:prstGeom>
          <a:noFill/>
          <a:effectLst/>
        </p:spPr>
      </p:pic>
      <p:sp>
        <p:nvSpPr>
          <p:cNvPr id="51" name="Rectangle 50">
            <a:extLst>
              <a:ext uri="{FF2B5EF4-FFF2-40B4-BE49-F238E27FC236}">
                <a16:creationId xmlns:a16="http://schemas.microsoft.com/office/drawing/2014/main" id="{8E37EE24-6A86-4A32-9094-086DD5C67804}"/>
              </a:ext>
              <a:ext uri="{C183D7F6-B498-43B3-948B-1728B52AA6E4}">
                <adec:decorative xmlns:adec="http://schemas.microsoft.com/office/drawing/2017/decorative" val="1"/>
              </a:ext>
            </a:extLst>
          </p:cNvPr>
          <p:cNvSpPr/>
          <p:nvPr/>
        </p:nvSpPr>
        <p:spPr bwMode="auto">
          <a:xfrm>
            <a:off x="6197059"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6" name="Picture 35" descr="Microsoft Yammer mark">
            <a:extLst>
              <a:ext uri="{FF2B5EF4-FFF2-40B4-BE49-F238E27FC236}">
                <a16:creationId xmlns:a16="http://schemas.microsoft.com/office/drawing/2014/main" id="{85ED059E-C907-41E2-A08D-C0D25DE3237B}"/>
              </a:ext>
              <a:ext uri="{C183D7F6-B498-43B3-948B-1728B52AA6E4}">
                <adec:decorative xmlns:adec="http://schemas.microsoft.com/office/drawing/2017/decorative" val="0"/>
              </a:ext>
            </a:extLst>
          </p:cNvPr>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5128236" y="2252885"/>
            <a:ext cx="905256" cy="905256"/>
          </a:xfrm>
          <a:prstGeom prst="rect">
            <a:avLst/>
          </a:prstGeom>
          <a:effectLst/>
        </p:spPr>
      </p:pic>
      <p:sp>
        <p:nvSpPr>
          <p:cNvPr id="52" name="Rectangle 51">
            <a:extLst>
              <a:ext uri="{FF2B5EF4-FFF2-40B4-BE49-F238E27FC236}">
                <a16:creationId xmlns:a16="http://schemas.microsoft.com/office/drawing/2014/main" id="{35CE0FDF-5ACA-46E4-9196-28E47E44CE7E}"/>
              </a:ext>
              <a:ext uri="{C183D7F6-B498-43B3-948B-1728B52AA6E4}">
                <adec:decorative xmlns:adec="http://schemas.microsoft.com/office/drawing/2017/decorative" val="1"/>
              </a:ext>
            </a:extLst>
          </p:cNvPr>
          <p:cNvSpPr/>
          <p:nvPr/>
        </p:nvSpPr>
        <p:spPr bwMode="auto">
          <a:xfrm>
            <a:off x="7259830"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1" name="Picture 30" descr="Excel mark">
            <a:extLst>
              <a:ext uri="{FF2B5EF4-FFF2-40B4-BE49-F238E27FC236}">
                <a16:creationId xmlns:a16="http://schemas.microsoft.com/office/drawing/2014/main" id="{744289E2-66BC-482A-B7B1-92B995F7069E}"/>
              </a:ext>
              <a:ext uri="{C183D7F6-B498-43B3-948B-1728B52AA6E4}">
                <adec:decorative xmlns:adec="http://schemas.microsoft.com/office/drawing/2017/decorative" val="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172637" y="2252885"/>
            <a:ext cx="905256" cy="905256"/>
          </a:xfrm>
          <a:prstGeom prst="rect">
            <a:avLst/>
          </a:prstGeom>
          <a:effectLst/>
        </p:spPr>
      </p:pic>
      <p:sp>
        <p:nvSpPr>
          <p:cNvPr id="53" name="Rectangle 52">
            <a:extLst>
              <a:ext uri="{FF2B5EF4-FFF2-40B4-BE49-F238E27FC236}">
                <a16:creationId xmlns:a16="http://schemas.microsoft.com/office/drawing/2014/main" id="{F04BDAAF-6AB5-4E2A-92BC-6EC2B7EFBCC7}"/>
              </a:ext>
              <a:ext uri="{C183D7F6-B498-43B3-948B-1728B52AA6E4}">
                <adec:decorative xmlns:adec="http://schemas.microsoft.com/office/drawing/2017/decorative" val="1"/>
              </a:ext>
            </a:extLst>
          </p:cNvPr>
          <p:cNvSpPr/>
          <p:nvPr/>
        </p:nvSpPr>
        <p:spPr bwMode="auto">
          <a:xfrm>
            <a:off x="8322601"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3" name="Picture 32" descr="Microsoft OneNotes mark">
            <a:extLst>
              <a:ext uri="{FF2B5EF4-FFF2-40B4-BE49-F238E27FC236}">
                <a16:creationId xmlns:a16="http://schemas.microsoft.com/office/drawing/2014/main" id="{EE689BF8-BA42-452B-B5F4-0A538AAD14CB}"/>
              </a:ext>
              <a:ext uri="{C183D7F6-B498-43B3-948B-1728B52AA6E4}">
                <adec:decorative xmlns:adec="http://schemas.microsoft.com/office/drawing/2017/decorative" val="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1148" b="1148"/>
          <a:stretch/>
        </p:blipFill>
        <p:spPr>
          <a:xfrm>
            <a:off x="7217038" y="2252885"/>
            <a:ext cx="905256" cy="905256"/>
          </a:xfrm>
          <a:prstGeom prst="rect">
            <a:avLst/>
          </a:prstGeom>
          <a:effectLst/>
        </p:spPr>
      </p:pic>
      <p:sp>
        <p:nvSpPr>
          <p:cNvPr id="75" name="Rectangle 74">
            <a:extLst>
              <a:ext uri="{FF2B5EF4-FFF2-40B4-BE49-F238E27FC236}">
                <a16:creationId xmlns:a16="http://schemas.microsoft.com/office/drawing/2014/main" id="{2F5A7040-2A73-410B-BF2C-141E0D355C25}"/>
              </a:ext>
              <a:ext uri="{C183D7F6-B498-43B3-948B-1728B52AA6E4}">
                <adec:decorative xmlns:adec="http://schemas.microsoft.com/office/drawing/2017/decorative" val="1"/>
              </a:ext>
            </a:extLst>
          </p:cNvPr>
          <p:cNvSpPr/>
          <p:nvPr/>
        </p:nvSpPr>
        <p:spPr bwMode="auto">
          <a:xfrm>
            <a:off x="9385372"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42" name="Picture 41" descr="Microsoft Stream mark">
            <a:extLst>
              <a:ext uri="{FF2B5EF4-FFF2-40B4-BE49-F238E27FC236}">
                <a16:creationId xmlns:a16="http://schemas.microsoft.com/office/drawing/2014/main" id="{7B16BF2F-A4AD-4CCB-B7B7-9E1AE3A1EBB5}"/>
              </a:ext>
            </a:extLst>
          </p:cNvPr>
          <p:cNvPicPr>
            <a:picLocks noChangeAspect="1"/>
          </p:cNvPicPr>
          <p:nvPr/>
        </p:nvPicPr>
        <p:blipFill rotWithShape="1">
          <a:blip r:embed="rId10"/>
          <a:srcRect/>
          <a:stretch/>
        </p:blipFill>
        <p:spPr>
          <a:xfrm>
            <a:off x="8261439" y="2252885"/>
            <a:ext cx="905256" cy="905256"/>
          </a:xfrm>
          <a:prstGeom prst="rect">
            <a:avLst/>
          </a:prstGeom>
        </p:spPr>
      </p:pic>
      <p:sp>
        <p:nvSpPr>
          <p:cNvPr id="76" name="Oval 75">
            <a:extLst>
              <a:ext uri="{FF2B5EF4-FFF2-40B4-BE49-F238E27FC236}">
                <a16:creationId xmlns:a16="http://schemas.microsoft.com/office/drawing/2014/main" id="{54186C90-746F-4A5E-A230-C922EA3B1858}"/>
              </a:ext>
              <a:ext uri="{C183D7F6-B498-43B3-948B-1728B52AA6E4}">
                <adec:decorative xmlns:adec="http://schemas.microsoft.com/office/drawing/2017/decorative" val="0"/>
              </a:ext>
            </a:extLst>
          </p:cNvPr>
          <p:cNvSpPr/>
          <p:nvPr/>
        </p:nvSpPr>
        <p:spPr bwMode="auto">
          <a:xfrm>
            <a:off x="9305840" y="2491262"/>
            <a:ext cx="429630" cy="428502"/>
          </a:xfrm>
          <a:prstGeom prst="ellipse">
            <a:avLst/>
          </a:prstGeom>
          <a:solidFill>
            <a:schemeClr val="bg1">
              <a:lumMod val="85000"/>
              <a:lumOff val="15000"/>
            </a:schemeClr>
          </a:solidFill>
          <a:ln>
            <a:noFill/>
            <a:headEnd type="none" w="med" len="med"/>
            <a:tailEnd type="none" w="med" len="med"/>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t>
            </a:r>
          </a:p>
        </p:txBody>
      </p:sp>
      <p:sp>
        <p:nvSpPr>
          <p:cNvPr id="93" name="TextBox 92">
            <a:extLst>
              <a:ext uri="{FF2B5EF4-FFF2-40B4-BE49-F238E27FC236}">
                <a16:creationId xmlns:a16="http://schemas.microsoft.com/office/drawing/2014/main" id="{ABEEF551-B30C-4096-91F5-13483748689B}"/>
              </a:ext>
            </a:extLst>
          </p:cNvPr>
          <p:cNvSpPr txBox="1"/>
          <p:nvPr/>
        </p:nvSpPr>
        <p:spPr>
          <a:xfrm>
            <a:off x="8788833" y="3019718"/>
            <a:ext cx="948000" cy="332399"/>
          </a:xfrm>
          <a:prstGeom prst="rect">
            <a:avLst/>
          </a:prstGeom>
        </p:spPr>
        <p:txBody>
          <a:bodyPr wrap="square" lIns="0" tIns="0" rIns="0" bIns="0" rtlCol="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1" i="1" u="none" strike="noStrike" kern="1200" cap="none" spc="0" normalizeH="0" baseline="0" noProof="0">
                <a:ln>
                  <a:noFill/>
                </a:ln>
                <a:solidFill>
                  <a:srgbClr val="1A1A1A"/>
                </a:solidFill>
                <a:effectLst/>
                <a:uLnTx/>
                <a:uFillTx/>
                <a:latin typeface="Segoe UI Semibold"/>
                <a:ea typeface="+mn-ea"/>
                <a:cs typeface="Segoe UI" pitchFamily="34" charset="0"/>
              </a:rPr>
              <a:t>hundreds of partner apps</a:t>
            </a:r>
          </a:p>
        </p:txBody>
      </p:sp>
      <p:pic>
        <p:nvPicPr>
          <p:cNvPr id="17" name="Picture 16" descr="logo collage of--Serviceow, Polly, Adobe Sign, Buncee, Pagerduty, GitHub">
            <a:extLst>
              <a:ext uri="{FF2B5EF4-FFF2-40B4-BE49-F238E27FC236}">
                <a16:creationId xmlns:a16="http://schemas.microsoft.com/office/drawing/2014/main" id="{FC5A6314-D745-4805-A597-2DB8EC60F801}"/>
              </a:ext>
            </a:extLst>
          </p:cNvPr>
          <p:cNvPicPr>
            <a:picLocks noChangeAspect="1"/>
          </p:cNvPicPr>
          <p:nvPr/>
        </p:nvPicPr>
        <p:blipFill>
          <a:blip r:embed="rId11"/>
          <a:stretch>
            <a:fillRect/>
          </a:stretch>
        </p:blipFill>
        <p:spPr>
          <a:xfrm>
            <a:off x="9867521" y="2267632"/>
            <a:ext cx="1734711" cy="877641"/>
          </a:xfrm>
          <a:prstGeom prst="rect">
            <a:avLst/>
          </a:prstGeom>
        </p:spPr>
      </p:pic>
      <p:grpSp>
        <p:nvGrpSpPr>
          <p:cNvPr id="41" name="Group 40" descr="Build custom apps">
            <a:extLst>
              <a:ext uri="{FF2B5EF4-FFF2-40B4-BE49-F238E27FC236}">
                <a16:creationId xmlns:a16="http://schemas.microsoft.com/office/drawing/2014/main" id="{44A4F2CF-89CF-45F5-81E4-273199EF8F9A}"/>
              </a:ext>
            </a:extLst>
          </p:cNvPr>
          <p:cNvGrpSpPr/>
          <p:nvPr/>
        </p:nvGrpSpPr>
        <p:grpSpPr>
          <a:xfrm>
            <a:off x="3285800" y="3794742"/>
            <a:ext cx="1690772" cy="412525"/>
            <a:chOff x="3285800" y="3727792"/>
            <a:chExt cx="1690772" cy="412525"/>
          </a:xfrm>
        </p:grpSpPr>
        <p:sp>
          <p:nvSpPr>
            <p:cNvPr id="91" name="TextBox 90">
              <a:extLst>
                <a:ext uri="{FF2B5EF4-FFF2-40B4-BE49-F238E27FC236}">
                  <a16:creationId xmlns:a16="http://schemas.microsoft.com/office/drawing/2014/main" id="{4C0275F8-214A-44BE-99CA-09BC5C2140CB}"/>
                </a:ext>
              </a:extLst>
            </p:cNvPr>
            <p:cNvSpPr txBox="1"/>
            <p:nvPr/>
          </p:nvSpPr>
          <p:spPr>
            <a:xfrm>
              <a:off x="3879292" y="3767855"/>
              <a:ext cx="1097280" cy="332399"/>
            </a:xfrm>
            <a:prstGeom prst="rect">
              <a:avLst/>
            </a:prstGeom>
          </p:spPr>
          <p:txBody>
            <a:bodyPr wrap="square" lIns="0" tIns="0" rIns="0" bIns="0" rtlCol="0" anchor="ctr">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872B7F"/>
                  </a:solidFill>
                  <a:effectLst/>
                  <a:uLnTx/>
                  <a:uFillTx/>
                  <a:latin typeface="Segoe UI Semibold"/>
                  <a:ea typeface="+mn-ea"/>
                  <a:cs typeface="Segoe UI" pitchFamily="34" charset="0"/>
                </a:rPr>
                <a:t>Power Apps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pitchFamily="34" charset="0"/>
                </a:rPr>
                <a:t>Build custom apps</a:t>
              </a:r>
            </a:p>
          </p:txBody>
        </p:sp>
        <p:pic>
          <p:nvPicPr>
            <p:cNvPr id="1026" name="Picture 2" descr="Build custom apps mark">
              <a:extLst>
                <a:ext uri="{FF2B5EF4-FFF2-40B4-BE49-F238E27FC236}">
                  <a16:creationId xmlns:a16="http://schemas.microsoft.com/office/drawing/2014/main" id="{E1D0FBEF-346E-48A8-B3A7-900729863242}"/>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285800" y="3727792"/>
              <a:ext cx="412525" cy="412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descr="Automate repetitive tasks">
            <a:extLst>
              <a:ext uri="{FF2B5EF4-FFF2-40B4-BE49-F238E27FC236}">
                <a16:creationId xmlns:a16="http://schemas.microsoft.com/office/drawing/2014/main" id="{B645749F-9CA0-4777-B310-A53CFD0F73CD}"/>
              </a:ext>
            </a:extLst>
          </p:cNvPr>
          <p:cNvGrpSpPr/>
          <p:nvPr/>
        </p:nvGrpSpPr>
        <p:grpSpPr>
          <a:xfrm>
            <a:off x="5416792" y="3794742"/>
            <a:ext cx="1690847" cy="412525"/>
            <a:chOff x="4928025" y="3727792"/>
            <a:chExt cx="1690847" cy="412525"/>
          </a:xfrm>
        </p:grpSpPr>
        <p:sp>
          <p:nvSpPr>
            <p:cNvPr id="92" name="TextBox 91">
              <a:extLst>
                <a:ext uri="{FF2B5EF4-FFF2-40B4-BE49-F238E27FC236}">
                  <a16:creationId xmlns:a16="http://schemas.microsoft.com/office/drawing/2014/main" id="{EA452F6E-D11B-4492-8F49-DD4EBAF2B235}"/>
                </a:ext>
              </a:extLst>
            </p:cNvPr>
            <p:cNvSpPr txBox="1"/>
            <p:nvPr/>
          </p:nvSpPr>
          <p:spPr>
            <a:xfrm>
              <a:off x="5521592" y="3767855"/>
              <a:ext cx="1097280" cy="332399"/>
            </a:xfrm>
            <a:prstGeom prst="rect">
              <a:avLst/>
            </a:prstGeom>
          </p:spPr>
          <p:txBody>
            <a:bodyPr wrap="square" lIns="0" tIns="0" rIns="0" bIns="0" rtlCol="0" anchor="ctr">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048C1"/>
                  </a:solidFill>
                  <a:effectLst/>
                  <a:uLnTx/>
                  <a:uFillTx/>
                  <a:latin typeface="Segoe UI Semibold"/>
                  <a:ea typeface="+mn-ea"/>
                  <a:cs typeface="Segoe UI" pitchFamily="34" charset="0"/>
                </a:rPr>
                <a:t>Power Automate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pitchFamily="34" charset="0"/>
                </a:rPr>
                <a:t>Automate repetitive tasks</a:t>
              </a:r>
            </a:p>
          </p:txBody>
        </p:sp>
        <p:pic>
          <p:nvPicPr>
            <p:cNvPr id="2050" name="Picture 2" descr="Automate repetitive tasks mark">
              <a:extLst>
                <a:ext uri="{FF2B5EF4-FFF2-40B4-BE49-F238E27FC236}">
                  <a16:creationId xmlns:a16="http://schemas.microsoft.com/office/drawing/2014/main" id="{CB833406-2EEB-4D10-B635-CE39F9539FCF}"/>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928025" y="3727792"/>
              <a:ext cx="412525" cy="412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descr="Create tailored chatbots&#10;">
            <a:extLst>
              <a:ext uri="{FF2B5EF4-FFF2-40B4-BE49-F238E27FC236}">
                <a16:creationId xmlns:a16="http://schemas.microsoft.com/office/drawing/2014/main" id="{CE6D5A40-FFF1-4484-BA72-3A1CC390C3A2}"/>
              </a:ext>
            </a:extLst>
          </p:cNvPr>
          <p:cNvGrpSpPr/>
          <p:nvPr/>
        </p:nvGrpSpPr>
        <p:grpSpPr>
          <a:xfrm>
            <a:off x="7547859" y="3794742"/>
            <a:ext cx="1685810" cy="412525"/>
            <a:chOff x="7023248" y="3727792"/>
            <a:chExt cx="1685810" cy="412525"/>
          </a:xfrm>
        </p:grpSpPr>
        <p:sp>
          <p:nvSpPr>
            <p:cNvPr id="95" name="TextBox 94">
              <a:extLst>
                <a:ext uri="{FF2B5EF4-FFF2-40B4-BE49-F238E27FC236}">
                  <a16:creationId xmlns:a16="http://schemas.microsoft.com/office/drawing/2014/main" id="{03F73E16-9178-4161-B85B-AB9DD23957AF}"/>
                </a:ext>
              </a:extLst>
            </p:cNvPr>
            <p:cNvSpPr txBox="1"/>
            <p:nvPr/>
          </p:nvSpPr>
          <p:spPr>
            <a:xfrm>
              <a:off x="7611778" y="3767855"/>
              <a:ext cx="1097280" cy="332399"/>
            </a:xfrm>
            <a:prstGeom prst="rect">
              <a:avLst/>
            </a:prstGeom>
          </p:spPr>
          <p:txBody>
            <a:bodyPr wrap="square" lIns="0" tIns="0" rIns="0" bIns="0" rtlCol="0" anchor="ctr">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F6980"/>
                  </a:solidFill>
                  <a:effectLst/>
                  <a:uLnTx/>
                  <a:uFillTx/>
                  <a:latin typeface="Segoe UI Semibold"/>
                  <a:ea typeface="+mn-ea"/>
                  <a:cs typeface="Segoe UI" pitchFamily="34" charset="0"/>
                </a:rPr>
                <a:t>Power </a:t>
              </a:r>
              <a:br>
                <a:rPr kumimoji="0" lang="en-US" sz="1000" b="0" i="0" u="none" strike="noStrike" kern="1200" cap="none" spc="0" normalizeH="0" baseline="0" noProof="0">
                  <a:ln>
                    <a:noFill/>
                  </a:ln>
                  <a:solidFill>
                    <a:srgbClr val="0F6980"/>
                  </a:solidFill>
                  <a:effectLst/>
                  <a:uLnTx/>
                  <a:uFillTx/>
                  <a:latin typeface="Segoe UI Semibold"/>
                  <a:ea typeface="+mn-ea"/>
                  <a:cs typeface="Segoe UI" pitchFamily="34" charset="0"/>
                </a:rPr>
              </a:br>
              <a:r>
                <a:rPr kumimoji="0" lang="en-US" sz="1000" b="0" i="0" u="none" strike="noStrike" kern="1200" cap="none" spc="0" normalizeH="0" baseline="0" noProof="0">
                  <a:ln>
                    <a:noFill/>
                  </a:ln>
                  <a:solidFill>
                    <a:srgbClr val="0F6980"/>
                  </a:solidFill>
                  <a:effectLst/>
                  <a:uLnTx/>
                  <a:uFillTx/>
                  <a:latin typeface="Segoe UI Semibold"/>
                  <a:ea typeface="+mn-ea"/>
                  <a:cs typeface="Segoe UI" pitchFamily="34" charset="0"/>
                </a:rPr>
                <a:t>Virtual Agents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pitchFamily="34" charset="0"/>
                </a:rPr>
                <a:t>Create tailored chatbots</a:t>
              </a:r>
            </a:p>
          </p:txBody>
        </p:sp>
        <p:pic>
          <p:nvPicPr>
            <p:cNvPr id="4098" name="Picture 2" descr="Create tailored chatbots mark">
              <a:extLst>
                <a:ext uri="{FF2B5EF4-FFF2-40B4-BE49-F238E27FC236}">
                  <a16:creationId xmlns:a16="http://schemas.microsoft.com/office/drawing/2014/main" id="{155B23FE-AD56-4EA0-9183-1D95C81428ED}"/>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023248" y="3727792"/>
              <a:ext cx="412525" cy="412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descr="Visualize and discuss data">
            <a:extLst>
              <a:ext uri="{FF2B5EF4-FFF2-40B4-BE49-F238E27FC236}">
                <a16:creationId xmlns:a16="http://schemas.microsoft.com/office/drawing/2014/main" id="{0FA81604-452E-41A2-A0B8-77BCDDFFE163}"/>
              </a:ext>
            </a:extLst>
          </p:cNvPr>
          <p:cNvGrpSpPr/>
          <p:nvPr/>
        </p:nvGrpSpPr>
        <p:grpSpPr>
          <a:xfrm>
            <a:off x="9662426" y="3794742"/>
            <a:ext cx="1681186" cy="412525"/>
            <a:chOff x="9662426" y="3727792"/>
            <a:chExt cx="1681186" cy="412525"/>
          </a:xfrm>
        </p:grpSpPr>
        <p:sp>
          <p:nvSpPr>
            <p:cNvPr id="94" name="TextBox 93">
              <a:extLst>
                <a:ext uri="{FF2B5EF4-FFF2-40B4-BE49-F238E27FC236}">
                  <a16:creationId xmlns:a16="http://schemas.microsoft.com/office/drawing/2014/main" id="{A43D1344-D3CE-429F-9AAA-68CD4BAA6488}"/>
                </a:ext>
              </a:extLst>
            </p:cNvPr>
            <p:cNvSpPr txBox="1"/>
            <p:nvPr/>
          </p:nvSpPr>
          <p:spPr>
            <a:xfrm>
              <a:off x="10246332" y="3767855"/>
              <a:ext cx="1097280" cy="332399"/>
            </a:xfrm>
            <a:prstGeom prst="rect">
              <a:avLst/>
            </a:prstGeom>
          </p:spPr>
          <p:txBody>
            <a:bodyPr wrap="square" lIns="0" tIns="0" rIns="0" bIns="0" rtlCol="0" anchor="ctr">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DC9F0F"/>
                  </a:solidFill>
                  <a:effectLst/>
                  <a:uLnTx/>
                  <a:uFillTx/>
                  <a:latin typeface="Segoe UI Semibold"/>
                  <a:ea typeface="+mn-ea"/>
                  <a:cs typeface="Segoe UI" pitchFamily="34" charset="0"/>
                </a:rPr>
                <a:t>Power BI</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pitchFamily="34" charset="0"/>
                </a:rPr>
                <a:t>Visualize and discuss data</a:t>
              </a:r>
            </a:p>
          </p:txBody>
        </p:sp>
        <p:pic>
          <p:nvPicPr>
            <p:cNvPr id="3074" name="Picture 2" descr="Visualize and discuss data mark">
              <a:extLst>
                <a:ext uri="{FF2B5EF4-FFF2-40B4-BE49-F238E27FC236}">
                  <a16:creationId xmlns:a16="http://schemas.microsoft.com/office/drawing/2014/main" id="{3F2DA2E9-2B55-4553-A45F-B7270A5A468C}"/>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9662426" y="3727792"/>
              <a:ext cx="412525" cy="412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descr="Departmental tools">
            <a:extLst>
              <a:ext uri="{FF2B5EF4-FFF2-40B4-BE49-F238E27FC236}">
                <a16:creationId xmlns:a16="http://schemas.microsoft.com/office/drawing/2014/main" id="{7BCFDD91-D6D0-4D3C-9CA5-B8A3F64DBEB4}"/>
              </a:ext>
            </a:extLst>
          </p:cNvPr>
          <p:cNvGrpSpPr/>
          <p:nvPr/>
        </p:nvGrpSpPr>
        <p:grpSpPr>
          <a:xfrm>
            <a:off x="3314700" y="5084269"/>
            <a:ext cx="1661872" cy="370032"/>
            <a:chOff x="3314700" y="5084619"/>
            <a:chExt cx="1661872" cy="370032"/>
          </a:xfrm>
        </p:grpSpPr>
        <p:sp>
          <p:nvSpPr>
            <p:cNvPr id="63" name="TextBox 62">
              <a:extLst>
                <a:ext uri="{FF2B5EF4-FFF2-40B4-BE49-F238E27FC236}">
                  <a16:creationId xmlns:a16="http://schemas.microsoft.com/office/drawing/2014/main" id="{675F58A3-13DD-4697-A956-D0EF90531540}"/>
                </a:ext>
                <a:ext uri="{C183D7F6-B498-43B3-948B-1728B52AA6E4}">
                  <adec:decorative xmlns:adec="http://schemas.microsoft.com/office/drawing/2017/decorative" val="1"/>
                </a:ext>
              </a:extLst>
            </p:cNvPr>
            <p:cNvSpPr txBox="1"/>
            <p:nvPr/>
          </p:nvSpPr>
          <p:spPr>
            <a:xfrm>
              <a:off x="3879292" y="5084619"/>
              <a:ext cx="1097280" cy="369332"/>
            </a:xfrm>
            <a:prstGeom prst="rect">
              <a:avLst/>
            </a:prstGeom>
            <a:noFill/>
          </p:spPr>
          <p:txBody>
            <a:bodyPr wrap="square" lIns="0" tIns="0" rIns="0" bIns="0" rtlCol="0" anchor="ctr">
              <a:no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200" b="0" i="0" u="none" strike="noStrike" kern="1200" cap="none" spc="0" normalizeH="0" baseline="0" noProof="0">
                  <a:ln w="3175">
                    <a:noFill/>
                  </a:ln>
                  <a:solidFill>
                    <a:srgbClr val="1A1A1A"/>
                  </a:solidFill>
                  <a:effectLst/>
                  <a:uLnTx/>
                  <a:uFillTx/>
                  <a:latin typeface="Segoe UI Semibold"/>
                  <a:ea typeface="+mn-ea"/>
                  <a:cs typeface="Segoe UI Light" panose="020B0502040204020203" pitchFamily="34" charset="0"/>
                </a:rPr>
                <a:t>Supply chain management</a:t>
              </a:r>
            </a:p>
          </p:txBody>
        </p:sp>
        <p:sp>
          <p:nvSpPr>
            <p:cNvPr id="2059" name="Freeform 5" descr="Spot illustration of Departmental tools">
              <a:extLst>
                <a:ext uri="{FF2B5EF4-FFF2-40B4-BE49-F238E27FC236}">
                  <a16:creationId xmlns:a16="http://schemas.microsoft.com/office/drawing/2014/main" id="{6808A718-68A5-4ADB-8CC5-B1245D7420B1}"/>
                </a:ext>
              </a:extLst>
            </p:cNvPr>
            <p:cNvSpPr>
              <a:spLocks/>
            </p:cNvSpPr>
            <p:nvPr/>
          </p:nvSpPr>
          <p:spPr bwMode="auto">
            <a:xfrm>
              <a:off x="3314700" y="5086351"/>
              <a:ext cx="368300" cy="368300"/>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descr="Employee resources">
            <a:extLst>
              <a:ext uri="{FF2B5EF4-FFF2-40B4-BE49-F238E27FC236}">
                <a16:creationId xmlns:a16="http://schemas.microsoft.com/office/drawing/2014/main" id="{81E6C3C0-7F39-4F4E-891F-9A7DCBD4D73D}"/>
              </a:ext>
            </a:extLst>
          </p:cNvPr>
          <p:cNvGrpSpPr/>
          <p:nvPr/>
        </p:nvGrpSpPr>
        <p:grpSpPr>
          <a:xfrm>
            <a:off x="5475296" y="5084619"/>
            <a:ext cx="1632343" cy="370039"/>
            <a:chOff x="5475296" y="5084619"/>
            <a:chExt cx="1632343" cy="370039"/>
          </a:xfrm>
        </p:grpSpPr>
        <p:sp>
          <p:nvSpPr>
            <p:cNvPr id="66" name="TextBox 65">
              <a:extLst>
                <a:ext uri="{FF2B5EF4-FFF2-40B4-BE49-F238E27FC236}">
                  <a16:creationId xmlns:a16="http://schemas.microsoft.com/office/drawing/2014/main" id="{230703B9-A6F7-426B-9288-08F94DDCB645}"/>
                </a:ext>
                <a:ext uri="{C183D7F6-B498-43B3-948B-1728B52AA6E4}">
                  <adec:decorative xmlns:adec="http://schemas.microsoft.com/office/drawing/2017/decorative" val="1"/>
                </a:ext>
              </a:extLst>
            </p:cNvPr>
            <p:cNvSpPr txBox="1"/>
            <p:nvPr/>
          </p:nvSpPr>
          <p:spPr>
            <a:xfrm>
              <a:off x="6010359" y="5084619"/>
              <a:ext cx="1097280" cy="369332"/>
            </a:xfrm>
            <a:prstGeom prst="rect">
              <a:avLst/>
            </a:prstGeom>
            <a:noFill/>
          </p:spPr>
          <p:txBody>
            <a:bodyPr wrap="square" lIns="0" tIns="0" rIns="0" bIns="0" rtlCol="0" anchor="ctr">
              <a:no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200" b="0" i="0" u="none" strike="noStrike" kern="1200" cap="none" spc="0" normalizeH="0" baseline="0" noProof="0">
                  <a:ln w="3175">
                    <a:noFill/>
                  </a:ln>
                  <a:solidFill>
                    <a:srgbClr val="1A1A1A"/>
                  </a:solidFill>
                  <a:effectLst/>
                  <a:uLnTx/>
                  <a:uFillTx/>
                  <a:latin typeface="Segoe UI Semibold"/>
                  <a:ea typeface="+mn-ea"/>
                  <a:cs typeface="Segoe UI Light" panose="020B0502040204020203" pitchFamily="34" charset="0"/>
                </a:rPr>
                <a:t>Industry event planning</a:t>
              </a:r>
            </a:p>
          </p:txBody>
        </p:sp>
        <p:grpSp>
          <p:nvGrpSpPr>
            <p:cNvPr id="2060" name="Group 8" descr="Spot illustration of Employee resources">
              <a:extLst>
                <a:ext uri="{FF2B5EF4-FFF2-40B4-BE49-F238E27FC236}">
                  <a16:creationId xmlns:a16="http://schemas.microsoft.com/office/drawing/2014/main" id="{6173A9A1-2CDA-4A17-A847-D273921971D5}"/>
                </a:ext>
              </a:extLst>
            </p:cNvPr>
            <p:cNvGrpSpPr>
              <a:grpSpLocks noChangeAspect="1"/>
            </p:cNvGrpSpPr>
            <p:nvPr/>
          </p:nvGrpSpPr>
          <p:grpSpPr bwMode="auto">
            <a:xfrm>
              <a:off x="5475296" y="5087945"/>
              <a:ext cx="315913" cy="366713"/>
              <a:chOff x="3449" y="3205"/>
              <a:chExt cx="199" cy="231"/>
            </a:xfrm>
            <a:solidFill>
              <a:schemeClr val="bg1"/>
            </a:solidFill>
          </p:grpSpPr>
          <p:sp>
            <p:nvSpPr>
              <p:cNvPr id="2062" name="Freeform 9">
                <a:extLst>
                  <a:ext uri="{FF2B5EF4-FFF2-40B4-BE49-F238E27FC236}">
                    <a16:creationId xmlns:a16="http://schemas.microsoft.com/office/drawing/2014/main" id="{64D13866-5CA0-43D1-B1E9-BD1383E277B4}"/>
                  </a:ext>
                </a:extLst>
              </p:cNvPr>
              <p:cNvSpPr>
                <a:spLocks noEditPoints="1"/>
              </p:cNvSpPr>
              <p:nvPr/>
            </p:nvSpPr>
            <p:spPr bwMode="auto">
              <a:xfrm>
                <a:off x="3499" y="3403"/>
                <a:ext cx="49" cy="33"/>
              </a:xfrm>
              <a:custGeom>
                <a:avLst/>
                <a:gdLst>
                  <a:gd name="T0" fmla="*/ 0 w 80"/>
                  <a:gd name="T1" fmla="*/ 40 h 53"/>
                  <a:gd name="T2" fmla="*/ 0 w 80"/>
                  <a:gd name="T3" fmla="*/ 40 h 53"/>
                  <a:gd name="T4" fmla="*/ 4 w 80"/>
                  <a:gd name="T5" fmla="*/ 49 h 53"/>
                  <a:gd name="T6" fmla="*/ 13 w 80"/>
                  <a:gd name="T7" fmla="*/ 53 h 53"/>
                  <a:gd name="T8" fmla="*/ 66 w 80"/>
                  <a:gd name="T9" fmla="*/ 53 h 53"/>
                  <a:gd name="T10" fmla="*/ 76 w 80"/>
                  <a:gd name="T11" fmla="*/ 49 h 53"/>
                  <a:gd name="T12" fmla="*/ 80 w 80"/>
                  <a:gd name="T13" fmla="*/ 40 h 53"/>
                  <a:gd name="T14" fmla="*/ 80 w 80"/>
                  <a:gd name="T15" fmla="*/ 40 h 53"/>
                  <a:gd name="T16" fmla="*/ 80 w 80"/>
                  <a:gd name="T17" fmla="*/ 40 h 53"/>
                  <a:gd name="T18" fmla="*/ 80 w 80"/>
                  <a:gd name="T19" fmla="*/ 0 h 53"/>
                  <a:gd name="T20" fmla="*/ 0 w 80"/>
                  <a:gd name="T21" fmla="*/ 0 h 53"/>
                  <a:gd name="T22" fmla="*/ 0 w 80"/>
                  <a:gd name="T2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3">
                    <a:moveTo>
                      <a:pt x="0" y="40"/>
                    </a:moveTo>
                    <a:lnTo>
                      <a:pt x="0" y="40"/>
                    </a:lnTo>
                    <a:cubicBezTo>
                      <a:pt x="0" y="43"/>
                      <a:pt x="1" y="46"/>
                      <a:pt x="4" y="49"/>
                    </a:cubicBezTo>
                    <a:cubicBezTo>
                      <a:pt x="6" y="52"/>
                      <a:pt x="10" y="53"/>
                      <a:pt x="13" y="53"/>
                    </a:cubicBezTo>
                    <a:lnTo>
                      <a:pt x="66" y="53"/>
                    </a:lnTo>
                    <a:cubicBezTo>
                      <a:pt x="70" y="53"/>
                      <a:pt x="73" y="52"/>
                      <a:pt x="76" y="49"/>
                    </a:cubicBezTo>
                    <a:cubicBezTo>
                      <a:pt x="78" y="46"/>
                      <a:pt x="80" y="43"/>
                      <a:pt x="80" y="40"/>
                    </a:cubicBezTo>
                    <a:moveTo>
                      <a:pt x="80" y="40"/>
                    </a:moveTo>
                    <a:lnTo>
                      <a:pt x="80" y="40"/>
                    </a:lnTo>
                    <a:lnTo>
                      <a:pt x="80" y="0"/>
                    </a:lnTo>
                    <a:lnTo>
                      <a:pt x="0" y="0"/>
                    </a:lnTo>
                    <a:lnTo>
                      <a:pt x="0" y="4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3" name="Freeform 10">
                <a:extLst>
                  <a:ext uri="{FF2B5EF4-FFF2-40B4-BE49-F238E27FC236}">
                    <a16:creationId xmlns:a16="http://schemas.microsoft.com/office/drawing/2014/main" id="{4A97B77B-E1DB-47B3-8CC1-D5E3F12464B5}"/>
                  </a:ext>
                </a:extLst>
              </p:cNvPr>
              <p:cNvSpPr>
                <a:spLocks/>
              </p:cNvSpPr>
              <p:nvPr/>
            </p:nvSpPr>
            <p:spPr bwMode="auto">
              <a:xfrm>
                <a:off x="3564" y="3205"/>
                <a:ext cx="84" cy="115"/>
              </a:xfrm>
              <a:custGeom>
                <a:avLst/>
                <a:gdLst>
                  <a:gd name="T0" fmla="*/ 0 w 134"/>
                  <a:gd name="T1" fmla="*/ 186 h 186"/>
                  <a:gd name="T2" fmla="*/ 0 w 134"/>
                  <a:gd name="T3" fmla="*/ 186 h 186"/>
                  <a:gd name="T4" fmla="*/ 134 w 134"/>
                  <a:gd name="T5" fmla="*/ 186 h 186"/>
                  <a:gd name="T6" fmla="*/ 134 w 134"/>
                  <a:gd name="T7" fmla="*/ 0 h 186"/>
                  <a:gd name="T8" fmla="*/ 0 w 134"/>
                  <a:gd name="T9" fmla="*/ 0 h 186"/>
                  <a:gd name="T10" fmla="*/ 0 w 134"/>
                  <a:gd name="T11" fmla="*/ 186 h 186"/>
                </a:gdLst>
                <a:ahLst/>
                <a:cxnLst>
                  <a:cxn ang="0">
                    <a:pos x="T0" y="T1"/>
                  </a:cxn>
                  <a:cxn ang="0">
                    <a:pos x="T2" y="T3"/>
                  </a:cxn>
                  <a:cxn ang="0">
                    <a:pos x="T4" y="T5"/>
                  </a:cxn>
                  <a:cxn ang="0">
                    <a:pos x="T6" y="T7"/>
                  </a:cxn>
                  <a:cxn ang="0">
                    <a:pos x="T8" y="T9"/>
                  </a:cxn>
                  <a:cxn ang="0">
                    <a:pos x="T10" y="T11"/>
                  </a:cxn>
                </a:cxnLst>
                <a:rect l="0" t="0" r="r" b="b"/>
                <a:pathLst>
                  <a:path w="134" h="186">
                    <a:moveTo>
                      <a:pt x="0" y="186"/>
                    </a:moveTo>
                    <a:lnTo>
                      <a:pt x="0" y="186"/>
                    </a:lnTo>
                    <a:lnTo>
                      <a:pt x="134" y="186"/>
                    </a:lnTo>
                    <a:lnTo>
                      <a:pt x="134" y="0"/>
                    </a:lnTo>
                    <a:lnTo>
                      <a:pt x="0" y="0"/>
                    </a:lnTo>
                    <a:lnTo>
                      <a:pt x="0" y="186"/>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4" name="Freeform 11">
                <a:extLst>
                  <a:ext uri="{FF2B5EF4-FFF2-40B4-BE49-F238E27FC236}">
                    <a16:creationId xmlns:a16="http://schemas.microsoft.com/office/drawing/2014/main" id="{BA61747C-D094-4CC6-9E15-877EDE52D4CF}"/>
                  </a:ext>
                </a:extLst>
              </p:cNvPr>
              <p:cNvSpPr>
                <a:spLocks/>
              </p:cNvSpPr>
              <p:nvPr/>
            </p:nvSpPr>
            <p:spPr bwMode="auto">
              <a:xfrm>
                <a:off x="3583" y="3221"/>
                <a:ext cx="33" cy="17"/>
              </a:xfrm>
              <a:custGeom>
                <a:avLst/>
                <a:gdLst>
                  <a:gd name="T0" fmla="*/ 0 w 53"/>
                  <a:gd name="T1" fmla="*/ 0 h 27"/>
                  <a:gd name="T2" fmla="*/ 0 w 53"/>
                  <a:gd name="T3" fmla="*/ 0 h 27"/>
                  <a:gd name="T4" fmla="*/ 53 w 53"/>
                  <a:gd name="T5" fmla="*/ 0 h 27"/>
                  <a:gd name="T6" fmla="*/ 53 w 53"/>
                  <a:gd name="T7" fmla="*/ 27 h 27"/>
                  <a:gd name="T8" fmla="*/ 0 w 53"/>
                  <a:gd name="T9" fmla="*/ 27 h 27"/>
                  <a:gd name="T10" fmla="*/ 0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0" y="0"/>
                    </a:moveTo>
                    <a:lnTo>
                      <a:pt x="0" y="0"/>
                    </a:lnTo>
                    <a:lnTo>
                      <a:pt x="53" y="0"/>
                    </a:lnTo>
                    <a:lnTo>
                      <a:pt x="53" y="27"/>
                    </a:lnTo>
                    <a:lnTo>
                      <a:pt x="0" y="27"/>
                    </a:lnTo>
                    <a:lnTo>
                      <a:pt x="0" y="0"/>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5" name="Freeform 12">
                <a:extLst>
                  <a:ext uri="{FF2B5EF4-FFF2-40B4-BE49-F238E27FC236}">
                    <a16:creationId xmlns:a16="http://schemas.microsoft.com/office/drawing/2014/main" id="{316DCF9C-3C6E-4F13-8FA6-7EC51C8ED2E1}"/>
                  </a:ext>
                </a:extLst>
              </p:cNvPr>
              <p:cNvSpPr>
                <a:spLocks/>
              </p:cNvSpPr>
              <p:nvPr/>
            </p:nvSpPr>
            <p:spPr bwMode="auto">
              <a:xfrm>
                <a:off x="3583" y="3254"/>
                <a:ext cx="33" cy="16"/>
              </a:xfrm>
              <a:custGeom>
                <a:avLst/>
                <a:gdLst>
                  <a:gd name="T0" fmla="*/ 0 w 53"/>
                  <a:gd name="T1" fmla="*/ 0 h 26"/>
                  <a:gd name="T2" fmla="*/ 0 w 53"/>
                  <a:gd name="T3" fmla="*/ 0 h 26"/>
                  <a:gd name="T4" fmla="*/ 53 w 53"/>
                  <a:gd name="T5" fmla="*/ 0 h 26"/>
                  <a:gd name="T6" fmla="*/ 53 w 53"/>
                  <a:gd name="T7" fmla="*/ 26 h 26"/>
                  <a:gd name="T8" fmla="*/ 0 w 53"/>
                  <a:gd name="T9" fmla="*/ 26 h 26"/>
                  <a:gd name="T10" fmla="*/ 0 w 53"/>
                  <a:gd name="T11" fmla="*/ 0 h 26"/>
                </a:gdLst>
                <a:ahLst/>
                <a:cxnLst>
                  <a:cxn ang="0">
                    <a:pos x="T0" y="T1"/>
                  </a:cxn>
                  <a:cxn ang="0">
                    <a:pos x="T2" y="T3"/>
                  </a:cxn>
                  <a:cxn ang="0">
                    <a:pos x="T4" y="T5"/>
                  </a:cxn>
                  <a:cxn ang="0">
                    <a:pos x="T6" y="T7"/>
                  </a:cxn>
                  <a:cxn ang="0">
                    <a:pos x="T8" y="T9"/>
                  </a:cxn>
                  <a:cxn ang="0">
                    <a:pos x="T10" y="T11"/>
                  </a:cxn>
                </a:cxnLst>
                <a:rect l="0" t="0" r="r" b="b"/>
                <a:pathLst>
                  <a:path w="53" h="26">
                    <a:moveTo>
                      <a:pt x="0" y="0"/>
                    </a:moveTo>
                    <a:lnTo>
                      <a:pt x="0" y="0"/>
                    </a:lnTo>
                    <a:lnTo>
                      <a:pt x="53" y="0"/>
                    </a:lnTo>
                    <a:lnTo>
                      <a:pt x="53" y="26"/>
                    </a:lnTo>
                    <a:lnTo>
                      <a:pt x="0" y="26"/>
                    </a:lnTo>
                    <a:lnTo>
                      <a:pt x="0" y="0"/>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6" name="Freeform 13">
                <a:extLst>
                  <a:ext uri="{FF2B5EF4-FFF2-40B4-BE49-F238E27FC236}">
                    <a16:creationId xmlns:a16="http://schemas.microsoft.com/office/drawing/2014/main" id="{9DF8D90A-0E6B-4759-9AA7-E45E3D92DA94}"/>
                  </a:ext>
                </a:extLst>
              </p:cNvPr>
              <p:cNvSpPr>
                <a:spLocks/>
              </p:cNvSpPr>
              <p:nvPr/>
            </p:nvSpPr>
            <p:spPr bwMode="auto">
              <a:xfrm>
                <a:off x="3583" y="3287"/>
                <a:ext cx="50" cy="17"/>
              </a:xfrm>
              <a:custGeom>
                <a:avLst/>
                <a:gdLst>
                  <a:gd name="T0" fmla="*/ 80 w 80"/>
                  <a:gd name="T1" fmla="*/ 27 h 27"/>
                  <a:gd name="T2" fmla="*/ 80 w 80"/>
                  <a:gd name="T3" fmla="*/ 27 h 27"/>
                  <a:gd name="T4" fmla="*/ 0 w 80"/>
                  <a:gd name="T5" fmla="*/ 27 h 27"/>
                  <a:gd name="T6" fmla="*/ 0 w 80"/>
                  <a:gd name="T7" fmla="*/ 0 h 27"/>
                  <a:gd name="T8" fmla="*/ 80 w 80"/>
                  <a:gd name="T9" fmla="*/ 0 h 27"/>
                  <a:gd name="T10" fmla="*/ 8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80" y="27"/>
                    </a:moveTo>
                    <a:lnTo>
                      <a:pt x="80" y="27"/>
                    </a:lnTo>
                    <a:lnTo>
                      <a:pt x="0" y="27"/>
                    </a:lnTo>
                    <a:lnTo>
                      <a:pt x="0" y="0"/>
                    </a:lnTo>
                    <a:lnTo>
                      <a:pt x="80" y="0"/>
                    </a:lnTo>
                    <a:lnTo>
                      <a:pt x="80" y="27"/>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7" name="Freeform 14">
                <a:extLst>
                  <a:ext uri="{FF2B5EF4-FFF2-40B4-BE49-F238E27FC236}">
                    <a16:creationId xmlns:a16="http://schemas.microsoft.com/office/drawing/2014/main" id="{F44FF8BE-D8A8-4B47-8B37-19CCDC612F04}"/>
                  </a:ext>
                </a:extLst>
              </p:cNvPr>
              <p:cNvSpPr>
                <a:spLocks/>
              </p:cNvSpPr>
              <p:nvPr/>
            </p:nvSpPr>
            <p:spPr bwMode="auto">
              <a:xfrm>
                <a:off x="3449" y="3205"/>
                <a:ext cx="121" cy="182"/>
              </a:xfrm>
              <a:custGeom>
                <a:avLst/>
                <a:gdLst>
                  <a:gd name="T0" fmla="*/ 160 w 195"/>
                  <a:gd name="T1" fmla="*/ 293 h 293"/>
                  <a:gd name="T2" fmla="*/ 160 w 195"/>
                  <a:gd name="T3" fmla="*/ 293 h 293"/>
                  <a:gd name="T4" fmla="*/ 171 w 195"/>
                  <a:gd name="T5" fmla="*/ 250 h 293"/>
                  <a:gd name="T6" fmla="*/ 195 w 195"/>
                  <a:gd name="T7" fmla="*/ 213 h 293"/>
                  <a:gd name="T8" fmla="*/ 160 w 195"/>
                  <a:gd name="T9" fmla="*/ 213 h 293"/>
                  <a:gd name="T10" fmla="*/ 160 w 195"/>
                  <a:gd name="T11" fmla="*/ 7 h 293"/>
                  <a:gd name="T12" fmla="*/ 140 w 195"/>
                  <a:gd name="T13" fmla="*/ 1 h 293"/>
                  <a:gd name="T14" fmla="*/ 120 w 195"/>
                  <a:gd name="T15" fmla="*/ 0 h 293"/>
                  <a:gd name="T16" fmla="*/ 73 w 195"/>
                  <a:gd name="T17" fmla="*/ 9 h 293"/>
                  <a:gd name="T18" fmla="*/ 35 w 195"/>
                  <a:gd name="T19" fmla="*/ 35 h 293"/>
                  <a:gd name="T20" fmla="*/ 9 w 195"/>
                  <a:gd name="T21" fmla="*/ 73 h 293"/>
                  <a:gd name="T22" fmla="*/ 0 w 195"/>
                  <a:gd name="T23" fmla="*/ 120 h 293"/>
                  <a:gd name="T24" fmla="*/ 9 w 195"/>
                  <a:gd name="T25" fmla="*/ 165 h 293"/>
                  <a:gd name="T26" fmla="*/ 36 w 195"/>
                  <a:gd name="T27" fmla="*/ 203 h 293"/>
                  <a:gd name="T28" fmla="*/ 66 w 195"/>
                  <a:gd name="T29" fmla="*/ 244 h 293"/>
                  <a:gd name="T30" fmla="*/ 79 w 195"/>
                  <a:gd name="T31" fmla="*/ 293 h 293"/>
                  <a:gd name="T32" fmla="*/ 160 w 195"/>
                  <a:gd name="T3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93">
                    <a:moveTo>
                      <a:pt x="160" y="293"/>
                    </a:moveTo>
                    <a:lnTo>
                      <a:pt x="160" y="293"/>
                    </a:lnTo>
                    <a:cubicBezTo>
                      <a:pt x="162" y="278"/>
                      <a:pt x="165" y="264"/>
                      <a:pt x="171" y="250"/>
                    </a:cubicBezTo>
                    <a:cubicBezTo>
                      <a:pt x="177" y="237"/>
                      <a:pt x="185" y="224"/>
                      <a:pt x="195" y="213"/>
                    </a:cubicBezTo>
                    <a:lnTo>
                      <a:pt x="160" y="213"/>
                    </a:lnTo>
                    <a:lnTo>
                      <a:pt x="160" y="7"/>
                    </a:lnTo>
                    <a:cubicBezTo>
                      <a:pt x="153" y="4"/>
                      <a:pt x="147" y="2"/>
                      <a:pt x="140" y="1"/>
                    </a:cubicBezTo>
                    <a:cubicBezTo>
                      <a:pt x="133" y="0"/>
                      <a:pt x="127"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1"/>
                      <a:pt x="36" y="203"/>
                    </a:cubicBezTo>
                    <a:cubicBezTo>
                      <a:pt x="48" y="216"/>
                      <a:pt x="58" y="230"/>
                      <a:pt x="66" y="244"/>
                    </a:cubicBezTo>
                    <a:cubicBezTo>
                      <a:pt x="73" y="259"/>
                      <a:pt x="78" y="275"/>
                      <a:pt x="79" y="293"/>
                    </a:cubicBezTo>
                    <a:lnTo>
                      <a:pt x="160" y="293"/>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descr="Processes and workflow">
            <a:extLst>
              <a:ext uri="{FF2B5EF4-FFF2-40B4-BE49-F238E27FC236}">
                <a16:creationId xmlns:a16="http://schemas.microsoft.com/office/drawing/2014/main" id="{E700B547-1486-4585-9451-71B4DDEADFC3}"/>
              </a:ext>
            </a:extLst>
          </p:cNvPr>
          <p:cNvGrpSpPr/>
          <p:nvPr/>
        </p:nvGrpSpPr>
        <p:grpSpPr>
          <a:xfrm>
            <a:off x="7578735" y="5084619"/>
            <a:ext cx="1654934" cy="369332"/>
            <a:chOff x="7578735" y="5084619"/>
            <a:chExt cx="1654934" cy="369332"/>
          </a:xfrm>
        </p:grpSpPr>
        <p:sp>
          <p:nvSpPr>
            <p:cNvPr id="69" name="TextBox 68">
              <a:extLst>
                <a:ext uri="{FF2B5EF4-FFF2-40B4-BE49-F238E27FC236}">
                  <a16:creationId xmlns:a16="http://schemas.microsoft.com/office/drawing/2014/main" id="{253ADD78-34E5-4A9D-9308-DE0ACF72A61C}"/>
                </a:ext>
                <a:ext uri="{C183D7F6-B498-43B3-948B-1728B52AA6E4}">
                  <adec:decorative xmlns:adec="http://schemas.microsoft.com/office/drawing/2017/decorative" val="1"/>
                </a:ext>
              </a:extLst>
            </p:cNvPr>
            <p:cNvSpPr txBox="1"/>
            <p:nvPr/>
          </p:nvSpPr>
          <p:spPr>
            <a:xfrm>
              <a:off x="8136389" y="5084619"/>
              <a:ext cx="1097280" cy="369332"/>
            </a:xfrm>
            <a:prstGeom prst="rect">
              <a:avLst/>
            </a:prstGeom>
            <a:noFill/>
          </p:spPr>
          <p:txBody>
            <a:bodyPr wrap="square" lIns="0" tIns="0" rIns="0" bIns="0" rtlCol="0" anchor="ctr">
              <a:no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200" b="0" i="0" u="none" strike="noStrike" kern="1200" cap="none" spc="0" normalizeH="0" baseline="0" noProof="0">
                  <a:ln w="3175">
                    <a:noFill/>
                  </a:ln>
                  <a:solidFill>
                    <a:srgbClr val="1A1A1A"/>
                  </a:solidFill>
                  <a:effectLst/>
                  <a:uLnTx/>
                  <a:uFillTx/>
                  <a:latin typeface="Segoe UI Semibold"/>
                  <a:ea typeface="+mn-ea"/>
                  <a:cs typeface="Segoe UI Light" panose="020B0502040204020203" pitchFamily="34" charset="0"/>
                </a:rPr>
                <a:t>New hire onboarding</a:t>
              </a:r>
            </a:p>
          </p:txBody>
        </p:sp>
        <p:grpSp>
          <p:nvGrpSpPr>
            <p:cNvPr id="2068" name="Group 17" descr="Spot illustration of Processes and workflow">
              <a:extLst>
                <a:ext uri="{FF2B5EF4-FFF2-40B4-BE49-F238E27FC236}">
                  <a16:creationId xmlns:a16="http://schemas.microsoft.com/office/drawing/2014/main" id="{DAB97326-CB4A-4C1D-BD39-A3E2EB4B6E18}"/>
                </a:ext>
              </a:extLst>
            </p:cNvPr>
            <p:cNvGrpSpPr>
              <a:grpSpLocks noChangeAspect="1"/>
            </p:cNvGrpSpPr>
            <p:nvPr/>
          </p:nvGrpSpPr>
          <p:grpSpPr bwMode="auto">
            <a:xfrm>
              <a:off x="7578735" y="5091120"/>
              <a:ext cx="361951" cy="360363"/>
              <a:chOff x="4774" y="3207"/>
              <a:chExt cx="228" cy="227"/>
            </a:xfrm>
            <a:solidFill>
              <a:schemeClr val="bg1"/>
            </a:solidFill>
          </p:grpSpPr>
          <p:sp>
            <p:nvSpPr>
              <p:cNvPr id="2070" name="Freeform 18">
                <a:extLst>
                  <a:ext uri="{FF2B5EF4-FFF2-40B4-BE49-F238E27FC236}">
                    <a16:creationId xmlns:a16="http://schemas.microsoft.com/office/drawing/2014/main" id="{824DDA4C-0087-4141-A512-FF4677546ABB}"/>
                  </a:ext>
                </a:extLst>
              </p:cNvPr>
              <p:cNvSpPr>
                <a:spLocks noEditPoints="1"/>
              </p:cNvSpPr>
              <p:nvPr/>
            </p:nvSpPr>
            <p:spPr bwMode="auto">
              <a:xfrm>
                <a:off x="4774" y="3207"/>
                <a:ext cx="228" cy="227"/>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1" name="Freeform 19">
                <a:extLst>
                  <a:ext uri="{FF2B5EF4-FFF2-40B4-BE49-F238E27FC236}">
                    <a16:creationId xmlns:a16="http://schemas.microsoft.com/office/drawing/2014/main" id="{8D0B3BE8-B8C1-4707-82B6-97CE2086A4E8}"/>
                  </a:ext>
                </a:extLst>
              </p:cNvPr>
              <p:cNvSpPr>
                <a:spLocks/>
              </p:cNvSpPr>
              <p:nvPr/>
            </p:nvSpPr>
            <p:spPr bwMode="auto">
              <a:xfrm>
                <a:off x="4789" y="3373"/>
                <a:ext cx="46" cy="46"/>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2" name="Freeform 20">
                <a:extLst>
                  <a:ext uri="{FF2B5EF4-FFF2-40B4-BE49-F238E27FC236}">
                    <a16:creationId xmlns:a16="http://schemas.microsoft.com/office/drawing/2014/main" id="{C2681922-0AAE-48AE-B885-21138A15323F}"/>
                  </a:ext>
                </a:extLst>
              </p:cNvPr>
              <p:cNvSpPr>
                <a:spLocks/>
              </p:cNvSpPr>
              <p:nvPr/>
            </p:nvSpPr>
            <p:spPr bwMode="auto">
              <a:xfrm>
                <a:off x="4941" y="3373"/>
                <a:ext cx="46" cy="46"/>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3" name="Freeform 21">
                <a:extLst>
                  <a:ext uri="{FF2B5EF4-FFF2-40B4-BE49-F238E27FC236}">
                    <a16:creationId xmlns:a16="http://schemas.microsoft.com/office/drawing/2014/main" id="{F5366F72-008B-4CF6-985F-64C1000D69B4}"/>
                  </a:ext>
                </a:extLst>
              </p:cNvPr>
              <p:cNvSpPr>
                <a:spLocks/>
              </p:cNvSpPr>
              <p:nvPr/>
            </p:nvSpPr>
            <p:spPr bwMode="auto">
              <a:xfrm>
                <a:off x="4865" y="3221"/>
                <a:ext cx="46" cy="46"/>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 name="Group 6" descr="Support and info">
            <a:extLst>
              <a:ext uri="{FF2B5EF4-FFF2-40B4-BE49-F238E27FC236}">
                <a16:creationId xmlns:a16="http://schemas.microsoft.com/office/drawing/2014/main" id="{E662F588-E066-4A60-BEEA-A1125D4E0D25}"/>
              </a:ext>
            </a:extLst>
          </p:cNvPr>
          <p:cNvGrpSpPr/>
          <p:nvPr/>
        </p:nvGrpSpPr>
        <p:grpSpPr>
          <a:xfrm>
            <a:off x="9718687" y="5084619"/>
            <a:ext cx="1624925" cy="370039"/>
            <a:chOff x="9718687" y="5084619"/>
            <a:chExt cx="1624925" cy="370039"/>
          </a:xfrm>
        </p:grpSpPr>
        <p:sp>
          <p:nvSpPr>
            <p:cNvPr id="58" name="TextBox 57">
              <a:extLst>
                <a:ext uri="{FF2B5EF4-FFF2-40B4-BE49-F238E27FC236}">
                  <a16:creationId xmlns:a16="http://schemas.microsoft.com/office/drawing/2014/main" id="{BA09181E-3115-48CD-9BBC-ACD5AF81E75C}"/>
                </a:ext>
                <a:ext uri="{C183D7F6-B498-43B3-948B-1728B52AA6E4}">
                  <adec:decorative xmlns:adec="http://schemas.microsoft.com/office/drawing/2017/decorative" val="1"/>
                </a:ext>
              </a:extLst>
            </p:cNvPr>
            <p:cNvSpPr txBox="1"/>
            <p:nvPr/>
          </p:nvSpPr>
          <p:spPr>
            <a:xfrm>
              <a:off x="10246332" y="5084619"/>
              <a:ext cx="1097280" cy="369332"/>
            </a:xfrm>
            <a:prstGeom prst="rect">
              <a:avLst/>
            </a:prstGeom>
            <a:noFill/>
          </p:spPr>
          <p:txBody>
            <a:bodyPr wrap="square" lIns="0" tIns="0" rIns="0" bIns="0" rtlCol="0" anchor="ctr">
              <a:no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200" b="0" i="0" u="none" strike="noStrike" kern="1200" cap="none" spc="0" normalizeH="0" baseline="0" noProof="0">
                  <a:ln w="3175">
                    <a:noFill/>
                  </a:ln>
                  <a:solidFill>
                    <a:srgbClr val="1A1A1A"/>
                  </a:solidFill>
                  <a:effectLst/>
                  <a:uLnTx/>
                  <a:uFillTx/>
                  <a:latin typeface="Segoe UI Semibold"/>
                  <a:ea typeface="+mn-ea"/>
                  <a:cs typeface="Segoe UI Light" panose="020B0502040204020203" pitchFamily="34" charset="0"/>
                </a:rPr>
                <a:t>Support and info</a:t>
              </a:r>
            </a:p>
          </p:txBody>
        </p:sp>
        <p:grpSp>
          <p:nvGrpSpPr>
            <p:cNvPr id="2074" name="Group 24" descr="Spot illustration of Support and info">
              <a:extLst>
                <a:ext uri="{FF2B5EF4-FFF2-40B4-BE49-F238E27FC236}">
                  <a16:creationId xmlns:a16="http://schemas.microsoft.com/office/drawing/2014/main" id="{582909B7-16A0-4087-AA49-5F9AFF99785C}"/>
                </a:ext>
              </a:extLst>
            </p:cNvPr>
            <p:cNvGrpSpPr>
              <a:grpSpLocks noChangeAspect="1"/>
            </p:cNvGrpSpPr>
            <p:nvPr/>
          </p:nvGrpSpPr>
          <p:grpSpPr bwMode="auto">
            <a:xfrm>
              <a:off x="9718687" y="5087945"/>
              <a:ext cx="314325" cy="366713"/>
              <a:chOff x="6122" y="3205"/>
              <a:chExt cx="198" cy="231"/>
            </a:xfrm>
            <a:solidFill>
              <a:srgbClr val="6264A7"/>
            </a:solidFill>
          </p:grpSpPr>
          <p:sp>
            <p:nvSpPr>
              <p:cNvPr id="2076" name="Freeform 25">
                <a:extLst>
                  <a:ext uri="{FF2B5EF4-FFF2-40B4-BE49-F238E27FC236}">
                    <a16:creationId xmlns:a16="http://schemas.microsoft.com/office/drawing/2014/main" id="{A86BBED7-26C1-4307-8D9A-150BF4474575}"/>
                  </a:ext>
                </a:extLst>
              </p:cNvPr>
              <p:cNvSpPr>
                <a:spLocks noEditPoints="1"/>
              </p:cNvSpPr>
              <p:nvPr/>
            </p:nvSpPr>
            <p:spPr bwMode="auto">
              <a:xfrm>
                <a:off x="6122" y="3205"/>
                <a:ext cx="198" cy="200"/>
              </a:xfrm>
              <a:custGeom>
                <a:avLst/>
                <a:gdLst>
                  <a:gd name="T0" fmla="*/ 55 w 320"/>
                  <a:gd name="T1" fmla="*/ 83 h 322"/>
                  <a:gd name="T2" fmla="*/ 55 w 320"/>
                  <a:gd name="T3" fmla="*/ 83 h 322"/>
                  <a:gd name="T4" fmla="*/ 59 w 320"/>
                  <a:gd name="T5" fmla="*/ 73 h 322"/>
                  <a:gd name="T6" fmla="*/ 67 w 320"/>
                  <a:gd name="T7" fmla="*/ 65 h 322"/>
                  <a:gd name="T8" fmla="*/ 77 w 320"/>
                  <a:gd name="T9" fmla="*/ 55 h 322"/>
                  <a:gd name="T10" fmla="*/ 81 w 320"/>
                  <a:gd name="T11" fmla="*/ 53 h 322"/>
                  <a:gd name="T12" fmla="*/ 85 w 320"/>
                  <a:gd name="T13" fmla="*/ 55 h 322"/>
                  <a:gd name="T14" fmla="*/ 92 w 320"/>
                  <a:gd name="T15" fmla="*/ 61 h 322"/>
                  <a:gd name="T16" fmla="*/ 100 w 320"/>
                  <a:gd name="T17" fmla="*/ 68 h 322"/>
                  <a:gd name="T18" fmla="*/ 107 w 320"/>
                  <a:gd name="T19" fmla="*/ 76 h 322"/>
                  <a:gd name="T20" fmla="*/ 113 w 320"/>
                  <a:gd name="T21" fmla="*/ 83 h 322"/>
                  <a:gd name="T22" fmla="*/ 115 w 320"/>
                  <a:gd name="T23" fmla="*/ 87 h 322"/>
                  <a:gd name="T24" fmla="*/ 111 w 320"/>
                  <a:gd name="T25" fmla="*/ 93 h 322"/>
                  <a:gd name="T26" fmla="*/ 102 w 320"/>
                  <a:gd name="T27" fmla="*/ 102 h 322"/>
                  <a:gd name="T28" fmla="*/ 94 w 320"/>
                  <a:gd name="T29" fmla="*/ 113 h 322"/>
                  <a:gd name="T30" fmla="*/ 90 w 320"/>
                  <a:gd name="T31" fmla="*/ 128 h 322"/>
                  <a:gd name="T32" fmla="*/ 99 w 320"/>
                  <a:gd name="T33" fmla="*/ 151 h 322"/>
                  <a:gd name="T34" fmla="*/ 168 w 320"/>
                  <a:gd name="T35" fmla="*/ 220 h 322"/>
                  <a:gd name="T36" fmla="*/ 179 w 320"/>
                  <a:gd name="T37" fmla="*/ 227 h 322"/>
                  <a:gd name="T38" fmla="*/ 192 w 320"/>
                  <a:gd name="T39" fmla="*/ 230 h 322"/>
                  <a:gd name="T40" fmla="*/ 207 w 320"/>
                  <a:gd name="T41" fmla="*/ 226 h 322"/>
                  <a:gd name="T42" fmla="*/ 218 w 320"/>
                  <a:gd name="T43" fmla="*/ 217 h 322"/>
                  <a:gd name="T44" fmla="*/ 226 w 320"/>
                  <a:gd name="T45" fmla="*/ 208 h 322"/>
                  <a:gd name="T46" fmla="*/ 233 w 320"/>
                  <a:gd name="T47" fmla="*/ 205 h 322"/>
                  <a:gd name="T48" fmla="*/ 237 w 320"/>
                  <a:gd name="T49" fmla="*/ 207 h 322"/>
                  <a:gd name="T50" fmla="*/ 243 w 320"/>
                  <a:gd name="T51" fmla="*/ 212 h 322"/>
                  <a:gd name="T52" fmla="*/ 251 w 320"/>
                  <a:gd name="T53" fmla="*/ 220 h 322"/>
                  <a:gd name="T54" fmla="*/ 259 w 320"/>
                  <a:gd name="T55" fmla="*/ 227 h 322"/>
                  <a:gd name="T56" fmla="*/ 264 w 320"/>
                  <a:gd name="T57" fmla="*/ 234 h 322"/>
                  <a:gd name="T58" fmla="*/ 267 w 320"/>
                  <a:gd name="T59" fmla="*/ 238 h 322"/>
                  <a:gd name="T60" fmla="*/ 265 w 320"/>
                  <a:gd name="T61" fmla="*/ 242 h 322"/>
                  <a:gd name="T62" fmla="*/ 255 w 320"/>
                  <a:gd name="T63" fmla="*/ 252 h 322"/>
                  <a:gd name="T64" fmla="*/ 246 w 320"/>
                  <a:gd name="T65" fmla="*/ 260 h 322"/>
                  <a:gd name="T66" fmla="*/ 236 w 320"/>
                  <a:gd name="T67" fmla="*/ 265 h 322"/>
                  <a:gd name="T68" fmla="*/ 222 w 320"/>
                  <a:gd name="T69" fmla="*/ 266 h 322"/>
                  <a:gd name="T70" fmla="*/ 186 w 320"/>
                  <a:gd name="T71" fmla="*/ 259 h 322"/>
                  <a:gd name="T72" fmla="*/ 148 w 320"/>
                  <a:gd name="T73" fmla="*/ 238 h 322"/>
                  <a:gd name="T74" fmla="*/ 112 w 320"/>
                  <a:gd name="T75" fmla="*/ 208 h 322"/>
                  <a:gd name="T76" fmla="*/ 82 w 320"/>
                  <a:gd name="T77" fmla="*/ 173 h 322"/>
                  <a:gd name="T78" fmla="*/ 61 w 320"/>
                  <a:gd name="T79" fmla="*/ 135 h 322"/>
                  <a:gd name="T80" fmla="*/ 53 w 320"/>
                  <a:gd name="T81" fmla="*/ 97 h 322"/>
                  <a:gd name="T82" fmla="*/ 55 w 320"/>
                  <a:gd name="T83" fmla="*/ 83 h 322"/>
                  <a:gd name="T84" fmla="*/ 320 w 320"/>
                  <a:gd name="T85" fmla="*/ 320 h 322"/>
                  <a:gd name="T86" fmla="*/ 320 w 320"/>
                  <a:gd name="T87" fmla="*/ 320 h 322"/>
                  <a:gd name="T88" fmla="*/ 320 w 320"/>
                  <a:gd name="T89" fmla="*/ 0 h 322"/>
                  <a:gd name="T90" fmla="*/ 27 w 320"/>
                  <a:gd name="T91" fmla="*/ 0 h 322"/>
                  <a:gd name="T92" fmla="*/ 17 w 320"/>
                  <a:gd name="T93" fmla="*/ 2 h 322"/>
                  <a:gd name="T94" fmla="*/ 8 w 320"/>
                  <a:gd name="T95" fmla="*/ 8 h 322"/>
                  <a:gd name="T96" fmla="*/ 2 w 320"/>
                  <a:gd name="T97" fmla="*/ 17 h 322"/>
                  <a:gd name="T98" fmla="*/ 0 w 320"/>
                  <a:gd name="T99" fmla="*/ 26 h 322"/>
                  <a:gd name="T100" fmla="*/ 0 w 320"/>
                  <a:gd name="T101" fmla="*/ 322 h 322"/>
                  <a:gd name="T102" fmla="*/ 13 w 320"/>
                  <a:gd name="T103" fmla="*/ 320 h 322"/>
                  <a:gd name="T104" fmla="*/ 320 w 320"/>
                  <a:gd name="T105" fmla="*/ 32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0" h="322">
                    <a:moveTo>
                      <a:pt x="55" y="83"/>
                    </a:moveTo>
                    <a:lnTo>
                      <a:pt x="55" y="83"/>
                    </a:lnTo>
                    <a:cubicBezTo>
                      <a:pt x="56" y="80"/>
                      <a:pt x="57" y="76"/>
                      <a:pt x="59" y="73"/>
                    </a:cubicBezTo>
                    <a:cubicBezTo>
                      <a:pt x="61" y="70"/>
                      <a:pt x="64" y="67"/>
                      <a:pt x="67" y="65"/>
                    </a:cubicBezTo>
                    <a:cubicBezTo>
                      <a:pt x="70" y="62"/>
                      <a:pt x="73" y="58"/>
                      <a:pt x="77" y="55"/>
                    </a:cubicBezTo>
                    <a:cubicBezTo>
                      <a:pt x="78" y="53"/>
                      <a:pt x="80" y="53"/>
                      <a:pt x="81" y="53"/>
                    </a:cubicBezTo>
                    <a:cubicBezTo>
                      <a:pt x="82" y="53"/>
                      <a:pt x="83" y="54"/>
                      <a:pt x="85" y="55"/>
                    </a:cubicBezTo>
                    <a:cubicBezTo>
                      <a:pt x="87" y="56"/>
                      <a:pt x="89" y="58"/>
                      <a:pt x="92" y="61"/>
                    </a:cubicBezTo>
                    <a:cubicBezTo>
                      <a:pt x="94" y="63"/>
                      <a:pt x="97" y="65"/>
                      <a:pt x="100" y="68"/>
                    </a:cubicBezTo>
                    <a:cubicBezTo>
                      <a:pt x="102" y="71"/>
                      <a:pt x="105" y="73"/>
                      <a:pt x="107" y="76"/>
                    </a:cubicBezTo>
                    <a:cubicBezTo>
                      <a:pt x="109" y="78"/>
                      <a:pt x="111" y="81"/>
                      <a:pt x="113" y="83"/>
                    </a:cubicBezTo>
                    <a:cubicBezTo>
                      <a:pt x="114" y="85"/>
                      <a:pt x="115" y="86"/>
                      <a:pt x="115" y="87"/>
                    </a:cubicBezTo>
                    <a:cubicBezTo>
                      <a:pt x="115" y="89"/>
                      <a:pt x="114" y="91"/>
                      <a:pt x="111" y="93"/>
                    </a:cubicBezTo>
                    <a:cubicBezTo>
                      <a:pt x="108" y="96"/>
                      <a:pt x="105" y="99"/>
                      <a:pt x="102" y="102"/>
                    </a:cubicBezTo>
                    <a:cubicBezTo>
                      <a:pt x="99" y="105"/>
                      <a:pt x="96" y="108"/>
                      <a:pt x="94" y="113"/>
                    </a:cubicBezTo>
                    <a:cubicBezTo>
                      <a:pt x="91" y="117"/>
                      <a:pt x="90" y="122"/>
                      <a:pt x="90" y="128"/>
                    </a:cubicBezTo>
                    <a:cubicBezTo>
                      <a:pt x="90" y="137"/>
                      <a:pt x="93" y="145"/>
                      <a:pt x="99" y="151"/>
                    </a:cubicBezTo>
                    <a:lnTo>
                      <a:pt x="168" y="220"/>
                    </a:lnTo>
                    <a:cubicBezTo>
                      <a:pt x="171" y="223"/>
                      <a:pt x="175" y="226"/>
                      <a:pt x="179" y="227"/>
                    </a:cubicBezTo>
                    <a:cubicBezTo>
                      <a:pt x="183" y="229"/>
                      <a:pt x="187" y="230"/>
                      <a:pt x="192" y="230"/>
                    </a:cubicBezTo>
                    <a:cubicBezTo>
                      <a:pt x="197" y="230"/>
                      <a:pt x="203" y="228"/>
                      <a:pt x="207" y="226"/>
                    </a:cubicBezTo>
                    <a:cubicBezTo>
                      <a:pt x="211" y="223"/>
                      <a:pt x="215" y="220"/>
                      <a:pt x="218" y="217"/>
                    </a:cubicBezTo>
                    <a:cubicBezTo>
                      <a:pt x="221" y="214"/>
                      <a:pt x="224" y="211"/>
                      <a:pt x="226" y="208"/>
                    </a:cubicBezTo>
                    <a:cubicBezTo>
                      <a:pt x="228" y="206"/>
                      <a:pt x="231" y="205"/>
                      <a:pt x="233" y="205"/>
                    </a:cubicBezTo>
                    <a:cubicBezTo>
                      <a:pt x="233" y="205"/>
                      <a:pt x="235" y="205"/>
                      <a:pt x="237" y="207"/>
                    </a:cubicBezTo>
                    <a:cubicBezTo>
                      <a:pt x="239" y="208"/>
                      <a:pt x="241" y="210"/>
                      <a:pt x="243" y="212"/>
                    </a:cubicBezTo>
                    <a:cubicBezTo>
                      <a:pt x="246" y="214"/>
                      <a:pt x="248" y="217"/>
                      <a:pt x="251" y="220"/>
                    </a:cubicBezTo>
                    <a:cubicBezTo>
                      <a:pt x="254" y="222"/>
                      <a:pt x="256" y="225"/>
                      <a:pt x="259" y="227"/>
                    </a:cubicBezTo>
                    <a:cubicBezTo>
                      <a:pt x="261" y="230"/>
                      <a:pt x="263" y="232"/>
                      <a:pt x="264" y="234"/>
                    </a:cubicBezTo>
                    <a:cubicBezTo>
                      <a:pt x="266" y="236"/>
                      <a:pt x="267" y="238"/>
                      <a:pt x="267" y="238"/>
                    </a:cubicBezTo>
                    <a:lnTo>
                      <a:pt x="265" y="242"/>
                    </a:lnTo>
                    <a:cubicBezTo>
                      <a:pt x="261" y="246"/>
                      <a:pt x="258" y="250"/>
                      <a:pt x="255" y="252"/>
                    </a:cubicBezTo>
                    <a:cubicBezTo>
                      <a:pt x="252" y="255"/>
                      <a:pt x="249" y="258"/>
                      <a:pt x="246" y="260"/>
                    </a:cubicBezTo>
                    <a:cubicBezTo>
                      <a:pt x="243" y="262"/>
                      <a:pt x="240" y="264"/>
                      <a:pt x="236" y="265"/>
                    </a:cubicBezTo>
                    <a:cubicBezTo>
                      <a:pt x="233" y="266"/>
                      <a:pt x="228" y="266"/>
                      <a:pt x="222" y="266"/>
                    </a:cubicBezTo>
                    <a:cubicBezTo>
                      <a:pt x="211" y="266"/>
                      <a:pt x="199" y="264"/>
                      <a:pt x="186" y="259"/>
                    </a:cubicBezTo>
                    <a:cubicBezTo>
                      <a:pt x="173" y="254"/>
                      <a:pt x="160" y="247"/>
                      <a:pt x="148" y="238"/>
                    </a:cubicBezTo>
                    <a:cubicBezTo>
                      <a:pt x="135" y="230"/>
                      <a:pt x="123" y="220"/>
                      <a:pt x="112" y="208"/>
                    </a:cubicBezTo>
                    <a:cubicBezTo>
                      <a:pt x="101" y="197"/>
                      <a:pt x="90" y="185"/>
                      <a:pt x="82" y="173"/>
                    </a:cubicBezTo>
                    <a:cubicBezTo>
                      <a:pt x="73" y="160"/>
                      <a:pt x="66" y="147"/>
                      <a:pt x="61" y="135"/>
                    </a:cubicBezTo>
                    <a:cubicBezTo>
                      <a:pt x="56" y="122"/>
                      <a:pt x="53" y="109"/>
                      <a:pt x="53" y="97"/>
                    </a:cubicBezTo>
                    <a:cubicBezTo>
                      <a:pt x="53" y="92"/>
                      <a:pt x="54" y="87"/>
                      <a:pt x="55" y="83"/>
                    </a:cubicBezTo>
                    <a:close/>
                    <a:moveTo>
                      <a:pt x="320" y="320"/>
                    </a:moveTo>
                    <a:lnTo>
                      <a:pt x="320" y="320"/>
                    </a:lnTo>
                    <a:lnTo>
                      <a:pt x="320" y="0"/>
                    </a:lnTo>
                    <a:lnTo>
                      <a:pt x="27" y="0"/>
                    </a:lnTo>
                    <a:cubicBezTo>
                      <a:pt x="23" y="0"/>
                      <a:pt x="20" y="0"/>
                      <a:pt x="17" y="2"/>
                    </a:cubicBezTo>
                    <a:cubicBezTo>
                      <a:pt x="14" y="4"/>
                      <a:pt x="11" y="6"/>
                      <a:pt x="8" y="8"/>
                    </a:cubicBezTo>
                    <a:cubicBezTo>
                      <a:pt x="6" y="11"/>
                      <a:pt x="4" y="13"/>
                      <a:pt x="2" y="17"/>
                    </a:cubicBezTo>
                    <a:cubicBezTo>
                      <a:pt x="1" y="20"/>
                      <a:pt x="0" y="23"/>
                      <a:pt x="0" y="26"/>
                    </a:cubicBezTo>
                    <a:lnTo>
                      <a:pt x="0" y="322"/>
                    </a:lnTo>
                    <a:cubicBezTo>
                      <a:pt x="4" y="320"/>
                      <a:pt x="9" y="320"/>
                      <a:pt x="13" y="320"/>
                    </a:cubicBezTo>
                    <a:lnTo>
                      <a:pt x="320" y="32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7" name="Freeform 26">
                <a:extLst>
                  <a:ext uri="{FF2B5EF4-FFF2-40B4-BE49-F238E27FC236}">
                    <a16:creationId xmlns:a16="http://schemas.microsoft.com/office/drawing/2014/main" id="{4C0BE315-7E4D-48DB-9DD6-5CA6C112329E}"/>
                  </a:ext>
                </a:extLst>
              </p:cNvPr>
              <p:cNvSpPr>
                <a:spLocks/>
              </p:cNvSpPr>
              <p:nvPr/>
            </p:nvSpPr>
            <p:spPr bwMode="auto">
              <a:xfrm>
                <a:off x="6122" y="3419"/>
                <a:ext cx="198" cy="17"/>
              </a:xfrm>
              <a:custGeom>
                <a:avLst/>
                <a:gdLst>
                  <a:gd name="T0" fmla="*/ 13 w 320"/>
                  <a:gd name="T1" fmla="*/ 27 h 27"/>
                  <a:gd name="T2" fmla="*/ 13 w 320"/>
                  <a:gd name="T3" fmla="*/ 27 h 27"/>
                  <a:gd name="T4" fmla="*/ 320 w 320"/>
                  <a:gd name="T5" fmla="*/ 27 h 27"/>
                  <a:gd name="T6" fmla="*/ 320 w 320"/>
                  <a:gd name="T7" fmla="*/ 0 h 27"/>
                  <a:gd name="T8" fmla="*/ 13 w 320"/>
                  <a:gd name="T9" fmla="*/ 0 h 27"/>
                  <a:gd name="T10" fmla="*/ 4 w 320"/>
                  <a:gd name="T11" fmla="*/ 4 h 27"/>
                  <a:gd name="T12" fmla="*/ 0 w 320"/>
                  <a:gd name="T13" fmla="*/ 14 h 27"/>
                  <a:gd name="T14" fmla="*/ 4 w 320"/>
                  <a:gd name="T15" fmla="*/ 23 h 27"/>
                  <a:gd name="T16" fmla="*/ 13 w 320"/>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7">
                    <a:moveTo>
                      <a:pt x="13" y="27"/>
                    </a:moveTo>
                    <a:lnTo>
                      <a:pt x="13" y="27"/>
                    </a:lnTo>
                    <a:lnTo>
                      <a:pt x="320" y="27"/>
                    </a:lnTo>
                    <a:lnTo>
                      <a:pt x="320" y="0"/>
                    </a:lnTo>
                    <a:lnTo>
                      <a:pt x="13" y="0"/>
                    </a:lnTo>
                    <a:cubicBezTo>
                      <a:pt x="10" y="0"/>
                      <a:pt x="6" y="1"/>
                      <a:pt x="4" y="4"/>
                    </a:cubicBezTo>
                    <a:cubicBezTo>
                      <a:pt x="1" y="7"/>
                      <a:pt x="0" y="10"/>
                      <a:pt x="0" y="14"/>
                    </a:cubicBezTo>
                    <a:cubicBezTo>
                      <a:pt x="0" y="17"/>
                      <a:pt x="1" y="20"/>
                      <a:pt x="4" y="23"/>
                    </a:cubicBezTo>
                    <a:cubicBezTo>
                      <a:pt x="6" y="26"/>
                      <a:pt x="10" y="27"/>
                      <a:pt x="13" y="27"/>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8" name="Freeform 27">
                <a:extLst>
                  <a:ext uri="{FF2B5EF4-FFF2-40B4-BE49-F238E27FC236}">
                    <a16:creationId xmlns:a16="http://schemas.microsoft.com/office/drawing/2014/main" id="{6EB3BB65-4EC5-4670-ABDF-19AF3703DC66}"/>
                  </a:ext>
                </a:extLst>
              </p:cNvPr>
              <p:cNvSpPr>
                <a:spLocks/>
              </p:cNvSpPr>
              <p:nvPr/>
            </p:nvSpPr>
            <p:spPr bwMode="auto">
              <a:xfrm>
                <a:off x="6155" y="3238"/>
                <a:ext cx="131" cy="132"/>
              </a:xfrm>
              <a:custGeom>
                <a:avLst/>
                <a:gdLst>
                  <a:gd name="T0" fmla="*/ 29 w 213"/>
                  <a:gd name="T1" fmla="*/ 120 h 213"/>
                  <a:gd name="T2" fmla="*/ 29 w 213"/>
                  <a:gd name="T3" fmla="*/ 120 h 213"/>
                  <a:gd name="T4" fmla="*/ 59 w 213"/>
                  <a:gd name="T5" fmla="*/ 155 h 213"/>
                  <a:gd name="T6" fmla="*/ 95 w 213"/>
                  <a:gd name="T7" fmla="*/ 185 h 213"/>
                  <a:gd name="T8" fmla="*/ 133 w 213"/>
                  <a:gd name="T9" fmla="*/ 206 h 213"/>
                  <a:gd name="T10" fmla="*/ 169 w 213"/>
                  <a:gd name="T11" fmla="*/ 213 h 213"/>
                  <a:gd name="T12" fmla="*/ 183 w 213"/>
                  <a:gd name="T13" fmla="*/ 212 h 213"/>
                  <a:gd name="T14" fmla="*/ 193 w 213"/>
                  <a:gd name="T15" fmla="*/ 207 h 213"/>
                  <a:gd name="T16" fmla="*/ 202 w 213"/>
                  <a:gd name="T17" fmla="*/ 199 h 213"/>
                  <a:gd name="T18" fmla="*/ 212 w 213"/>
                  <a:gd name="T19" fmla="*/ 189 h 213"/>
                  <a:gd name="T20" fmla="*/ 213 w 213"/>
                  <a:gd name="T21" fmla="*/ 185 h 213"/>
                  <a:gd name="T22" fmla="*/ 211 w 213"/>
                  <a:gd name="T23" fmla="*/ 181 h 213"/>
                  <a:gd name="T24" fmla="*/ 206 w 213"/>
                  <a:gd name="T25" fmla="*/ 174 h 213"/>
                  <a:gd name="T26" fmla="*/ 198 w 213"/>
                  <a:gd name="T27" fmla="*/ 167 h 213"/>
                  <a:gd name="T28" fmla="*/ 190 w 213"/>
                  <a:gd name="T29" fmla="*/ 159 h 213"/>
                  <a:gd name="T30" fmla="*/ 184 w 213"/>
                  <a:gd name="T31" fmla="*/ 154 h 213"/>
                  <a:gd name="T32" fmla="*/ 180 w 213"/>
                  <a:gd name="T33" fmla="*/ 152 h 213"/>
                  <a:gd name="T34" fmla="*/ 173 w 213"/>
                  <a:gd name="T35" fmla="*/ 155 h 213"/>
                  <a:gd name="T36" fmla="*/ 165 w 213"/>
                  <a:gd name="T37" fmla="*/ 164 h 213"/>
                  <a:gd name="T38" fmla="*/ 154 w 213"/>
                  <a:gd name="T39" fmla="*/ 173 h 213"/>
                  <a:gd name="T40" fmla="*/ 138 w 213"/>
                  <a:gd name="T41" fmla="*/ 177 h 213"/>
                  <a:gd name="T42" fmla="*/ 126 w 213"/>
                  <a:gd name="T43" fmla="*/ 174 h 213"/>
                  <a:gd name="T44" fmla="*/ 115 w 213"/>
                  <a:gd name="T45" fmla="*/ 167 h 213"/>
                  <a:gd name="T46" fmla="*/ 46 w 213"/>
                  <a:gd name="T47" fmla="*/ 98 h 213"/>
                  <a:gd name="T48" fmla="*/ 37 w 213"/>
                  <a:gd name="T49" fmla="*/ 75 h 213"/>
                  <a:gd name="T50" fmla="*/ 41 w 213"/>
                  <a:gd name="T51" fmla="*/ 60 h 213"/>
                  <a:gd name="T52" fmla="*/ 49 w 213"/>
                  <a:gd name="T53" fmla="*/ 49 h 213"/>
                  <a:gd name="T54" fmla="*/ 58 w 213"/>
                  <a:gd name="T55" fmla="*/ 40 h 213"/>
                  <a:gd name="T56" fmla="*/ 62 w 213"/>
                  <a:gd name="T57" fmla="*/ 34 h 213"/>
                  <a:gd name="T58" fmla="*/ 60 w 213"/>
                  <a:gd name="T59" fmla="*/ 30 h 213"/>
                  <a:gd name="T60" fmla="*/ 54 w 213"/>
                  <a:gd name="T61" fmla="*/ 23 h 213"/>
                  <a:gd name="T62" fmla="*/ 47 w 213"/>
                  <a:gd name="T63" fmla="*/ 15 h 213"/>
                  <a:gd name="T64" fmla="*/ 39 w 213"/>
                  <a:gd name="T65" fmla="*/ 8 h 213"/>
                  <a:gd name="T66" fmla="*/ 32 w 213"/>
                  <a:gd name="T67" fmla="*/ 2 h 213"/>
                  <a:gd name="T68" fmla="*/ 28 w 213"/>
                  <a:gd name="T69" fmla="*/ 0 h 213"/>
                  <a:gd name="T70" fmla="*/ 24 w 213"/>
                  <a:gd name="T71" fmla="*/ 2 h 213"/>
                  <a:gd name="T72" fmla="*/ 14 w 213"/>
                  <a:gd name="T73" fmla="*/ 12 h 213"/>
                  <a:gd name="T74" fmla="*/ 6 w 213"/>
                  <a:gd name="T75" fmla="*/ 20 h 213"/>
                  <a:gd name="T76" fmla="*/ 2 w 213"/>
                  <a:gd name="T77" fmla="*/ 30 h 213"/>
                  <a:gd name="T78" fmla="*/ 0 w 213"/>
                  <a:gd name="T79" fmla="*/ 44 h 213"/>
                  <a:gd name="T80" fmla="*/ 8 w 213"/>
                  <a:gd name="T81" fmla="*/ 82 h 213"/>
                  <a:gd name="T82" fmla="*/ 29 w 213"/>
                  <a:gd name="T83" fmla="*/ 12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3" h="213">
                    <a:moveTo>
                      <a:pt x="29" y="120"/>
                    </a:moveTo>
                    <a:lnTo>
                      <a:pt x="29" y="120"/>
                    </a:lnTo>
                    <a:cubicBezTo>
                      <a:pt x="37" y="132"/>
                      <a:pt x="48" y="144"/>
                      <a:pt x="59" y="155"/>
                    </a:cubicBezTo>
                    <a:cubicBezTo>
                      <a:pt x="70" y="167"/>
                      <a:pt x="82" y="177"/>
                      <a:pt x="95" y="185"/>
                    </a:cubicBezTo>
                    <a:cubicBezTo>
                      <a:pt x="107" y="194"/>
                      <a:pt x="120" y="200"/>
                      <a:pt x="133" y="206"/>
                    </a:cubicBezTo>
                    <a:cubicBezTo>
                      <a:pt x="146" y="211"/>
                      <a:pt x="158" y="213"/>
                      <a:pt x="169" y="213"/>
                    </a:cubicBezTo>
                    <a:cubicBezTo>
                      <a:pt x="175" y="213"/>
                      <a:pt x="180" y="213"/>
                      <a:pt x="183" y="212"/>
                    </a:cubicBezTo>
                    <a:cubicBezTo>
                      <a:pt x="187" y="211"/>
                      <a:pt x="190" y="209"/>
                      <a:pt x="193" y="207"/>
                    </a:cubicBezTo>
                    <a:cubicBezTo>
                      <a:pt x="196" y="205"/>
                      <a:pt x="199" y="202"/>
                      <a:pt x="202" y="199"/>
                    </a:cubicBezTo>
                    <a:cubicBezTo>
                      <a:pt x="205" y="197"/>
                      <a:pt x="208" y="193"/>
                      <a:pt x="212" y="189"/>
                    </a:cubicBezTo>
                    <a:lnTo>
                      <a:pt x="213" y="185"/>
                    </a:lnTo>
                    <a:cubicBezTo>
                      <a:pt x="213" y="185"/>
                      <a:pt x="213" y="183"/>
                      <a:pt x="211" y="181"/>
                    </a:cubicBezTo>
                    <a:cubicBezTo>
                      <a:pt x="210" y="179"/>
                      <a:pt x="208" y="177"/>
                      <a:pt x="206" y="174"/>
                    </a:cubicBezTo>
                    <a:cubicBezTo>
                      <a:pt x="203" y="172"/>
                      <a:pt x="201" y="169"/>
                      <a:pt x="198" y="167"/>
                    </a:cubicBezTo>
                    <a:cubicBezTo>
                      <a:pt x="195" y="164"/>
                      <a:pt x="193" y="161"/>
                      <a:pt x="190" y="159"/>
                    </a:cubicBezTo>
                    <a:cubicBezTo>
                      <a:pt x="188" y="157"/>
                      <a:pt x="186" y="155"/>
                      <a:pt x="184" y="154"/>
                    </a:cubicBezTo>
                    <a:cubicBezTo>
                      <a:pt x="182" y="152"/>
                      <a:pt x="180" y="152"/>
                      <a:pt x="180" y="152"/>
                    </a:cubicBezTo>
                    <a:cubicBezTo>
                      <a:pt x="178" y="152"/>
                      <a:pt x="175" y="153"/>
                      <a:pt x="173" y="155"/>
                    </a:cubicBezTo>
                    <a:cubicBezTo>
                      <a:pt x="171" y="158"/>
                      <a:pt x="168" y="161"/>
                      <a:pt x="165" y="164"/>
                    </a:cubicBezTo>
                    <a:cubicBezTo>
                      <a:pt x="162" y="167"/>
                      <a:pt x="158" y="170"/>
                      <a:pt x="154" y="173"/>
                    </a:cubicBezTo>
                    <a:cubicBezTo>
                      <a:pt x="150" y="175"/>
                      <a:pt x="144" y="177"/>
                      <a:pt x="138" y="177"/>
                    </a:cubicBezTo>
                    <a:cubicBezTo>
                      <a:pt x="134" y="177"/>
                      <a:pt x="130" y="176"/>
                      <a:pt x="126" y="174"/>
                    </a:cubicBezTo>
                    <a:cubicBezTo>
                      <a:pt x="122" y="173"/>
                      <a:pt x="118" y="170"/>
                      <a:pt x="115" y="167"/>
                    </a:cubicBezTo>
                    <a:lnTo>
                      <a:pt x="46" y="98"/>
                    </a:lnTo>
                    <a:cubicBezTo>
                      <a:pt x="40" y="92"/>
                      <a:pt x="37" y="84"/>
                      <a:pt x="37" y="75"/>
                    </a:cubicBezTo>
                    <a:cubicBezTo>
                      <a:pt x="37" y="69"/>
                      <a:pt x="38" y="64"/>
                      <a:pt x="41" y="60"/>
                    </a:cubicBezTo>
                    <a:cubicBezTo>
                      <a:pt x="43" y="55"/>
                      <a:pt x="46" y="52"/>
                      <a:pt x="49" y="49"/>
                    </a:cubicBezTo>
                    <a:cubicBezTo>
                      <a:pt x="52" y="46"/>
                      <a:pt x="55" y="43"/>
                      <a:pt x="58" y="40"/>
                    </a:cubicBezTo>
                    <a:cubicBezTo>
                      <a:pt x="61" y="38"/>
                      <a:pt x="62" y="36"/>
                      <a:pt x="62" y="34"/>
                    </a:cubicBezTo>
                    <a:cubicBezTo>
                      <a:pt x="62" y="33"/>
                      <a:pt x="61" y="32"/>
                      <a:pt x="60" y="30"/>
                    </a:cubicBezTo>
                    <a:cubicBezTo>
                      <a:pt x="58" y="28"/>
                      <a:pt x="56" y="25"/>
                      <a:pt x="54" y="23"/>
                    </a:cubicBezTo>
                    <a:cubicBezTo>
                      <a:pt x="52" y="20"/>
                      <a:pt x="49" y="18"/>
                      <a:pt x="47" y="15"/>
                    </a:cubicBezTo>
                    <a:cubicBezTo>
                      <a:pt x="44" y="12"/>
                      <a:pt x="41" y="10"/>
                      <a:pt x="39" y="8"/>
                    </a:cubicBezTo>
                    <a:cubicBezTo>
                      <a:pt x="36" y="5"/>
                      <a:pt x="34" y="3"/>
                      <a:pt x="32" y="2"/>
                    </a:cubicBezTo>
                    <a:cubicBezTo>
                      <a:pt x="30" y="1"/>
                      <a:pt x="29" y="0"/>
                      <a:pt x="28" y="0"/>
                    </a:cubicBezTo>
                    <a:cubicBezTo>
                      <a:pt x="27" y="0"/>
                      <a:pt x="25" y="0"/>
                      <a:pt x="24" y="2"/>
                    </a:cubicBezTo>
                    <a:cubicBezTo>
                      <a:pt x="20" y="5"/>
                      <a:pt x="17" y="9"/>
                      <a:pt x="14" y="12"/>
                    </a:cubicBezTo>
                    <a:cubicBezTo>
                      <a:pt x="11" y="14"/>
                      <a:pt x="8" y="17"/>
                      <a:pt x="6" y="20"/>
                    </a:cubicBezTo>
                    <a:cubicBezTo>
                      <a:pt x="4" y="23"/>
                      <a:pt x="3" y="27"/>
                      <a:pt x="2" y="30"/>
                    </a:cubicBezTo>
                    <a:cubicBezTo>
                      <a:pt x="1" y="34"/>
                      <a:pt x="0" y="39"/>
                      <a:pt x="0" y="44"/>
                    </a:cubicBezTo>
                    <a:cubicBezTo>
                      <a:pt x="0" y="56"/>
                      <a:pt x="3" y="69"/>
                      <a:pt x="8" y="82"/>
                    </a:cubicBezTo>
                    <a:cubicBezTo>
                      <a:pt x="13" y="94"/>
                      <a:pt x="20" y="107"/>
                      <a:pt x="29" y="12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77787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7B2CBF14-259B-406C-A792-A077D3D122E1}"/>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2192001" cy="4215084"/>
          </a:xfrm>
          <a:prstGeom prst="rect">
            <a:avLst/>
          </a:prstGeom>
          <a:effectLst/>
        </p:spPr>
      </p:pic>
      <p:sp>
        <p:nvSpPr>
          <p:cNvPr id="10" name="Rectangle 9">
            <a:extLst>
              <a:ext uri="{FF2B5EF4-FFF2-40B4-BE49-F238E27FC236}">
                <a16:creationId xmlns:a16="http://schemas.microsoft.com/office/drawing/2014/main" id="{1F7806CC-2B2E-4675-A106-281866786371}"/>
              </a:ext>
              <a:ext uri="{C183D7F6-B498-43B3-948B-1728B52AA6E4}">
                <adec:decorative xmlns:adec="http://schemas.microsoft.com/office/drawing/2017/decorative" val="1"/>
              </a:ext>
            </a:extLst>
          </p:cNvPr>
          <p:cNvSpPr/>
          <p:nvPr/>
        </p:nvSpPr>
        <p:spPr bwMode="auto">
          <a:xfrm>
            <a:off x="0" y="0"/>
            <a:ext cx="12192000" cy="4222541"/>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0495776B-1BBD-4869-B329-2F79799167D0}"/>
              </a:ext>
            </a:extLst>
          </p:cNvPr>
          <p:cNvSpPr>
            <a:spLocks noGrp="1"/>
          </p:cNvSpPr>
          <p:nvPr>
            <p:ph type="title"/>
          </p:nvPr>
        </p:nvSpPr>
        <p:spPr>
          <a:xfrm>
            <a:off x="586740" y="1308509"/>
            <a:ext cx="11018520" cy="861774"/>
          </a:xfrm>
        </p:spPr>
        <p:txBody>
          <a:bodyPr anchor="ctr"/>
          <a:lstStyle/>
          <a:p>
            <a:pPr algn="ctr"/>
            <a:r>
              <a:rPr lang="en-US">
                <a:solidFill>
                  <a:schemeClr val="bg1"/>
                </a:solidFill>
              </a:rPr>
              <a:t>Stay connected across the</a:t>
            </a:r>
            <a:br>
              <a:rPr lang="en-US">
                <a:solidFill>
                  <a:schemeClr val="bg1"/>
                </a:solidFill>
              </a:rPr>
            </a:br>
            <a:r>
              <a:rPr lang="en-US">
                <a:solidFill>
                  <a:schemeClr val="bg1"/>
                </a:solidFill>
              </a:rPr>
              <a:t>spectrum of meeting types </a:t>
            </a:r>
            <a:endParaRPr lang="en-US" spc="0">
              <a:solidFill>
                <a:schemeClr val="bg1"/>
              </a:solidFill>
            </a:endParaRPr>
          </a:p>
        </p:txBody>
      </p:sp>
      <p:grpSp>
        <p:nvGrpSpPr>
          <p:cNvPr id="2" name="Group 1" descr="Spot illustration of a person with a headset">
            <a:extLst>
              <a:ext uri="{FF2B5EF4-FFF2-40B4-BE49-F238E27FC236}">
                <a16:creationId xmlns:a16="http://schemas.microsoft.com/office/drawing/2014/main" id="{B728A8CB-500B-47AA-82C8-4A674CFE277B}"/>
              </a:ext>
            </a:extLst>
          </p:cNvPr>
          <p:cNvGrpSpPr/>
          <p:nvPr/>
        </p:nvGrpSpPr>
        <p:grpSpPr>
          <a:xfrm>
            <a:off x="1907853" y="3478791"/>
            <a:ext cx="1505986" cy="1505986"/>
            <a:chOff x="1907853" y="3478791"/>
            <a:chExt cx="1505986" cy="1505986"/>
          </a:xfrm>
        </p:grpSpPr>
        <p:sp>
          <p:nvSpPr>
            <p:cNvPr id="46" name="Oval 45">
              <a:extLst>
                <a:ext uri="{FF2B5EF4-FFF2-40B4-BE49-F238E27FC236}">
                  <a16:creationId xmlns:a16="http://schemas.microsoft.com/office/drawing/2014/main" id="{2CA8E7FA-79F9-4973-B45E-0DFF41AA8AB5}"/>
                </a:ext>
                <a:ext uri="{C183D7F6-B498-43B3-948B-1728B52AA6E4}">
                  <adec:decorative xmlns:adec="http://schemas.microsoft.com/office/drawing/2017/decorative" val="1"/>
                </a:ext>
              </a:extLst>
            </p:cNvPr>
            <p:cNvSpPr/>
            <p:nvPr/>
          </p:nvSpPr>
          <p:spPr bwMode="auto">
            <a:xfrm>
              <a:off x="1907853"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4" descr="Spot illustration of a person with a headset">
              <a:extLst>
                <a:ext uri="{FF2B5EF4-FFF2-40B4-BE49-F238E27FC236}">
                  <a16:creationId xmlns:a16="http://schemas.microsoft.com/office/drawing/2014/main" id="{FC4B9341-2108-47E5-8DDA-EE4AA6587001}"/>
                </a:ext>
              </a:extLst>
            </p:cNvPr>
            <p:cNvGrpSpPr>
              <a:grpSpLocks noChangeAspect="1"/>
            </p:cNvGrpSpPr>
            <p:nvPr/>
          </p:nvGrpSpPr>
          <p:grpSpPr bwMode="auto">
            <a:xfrm>
              <a:off x="2457646" y="4028584"/>
              <a:ext cx="406400" cy="406400"/>
              <a:chOff x="1548" y="2012"/>
              <a:chExt cx="256" cy="256"/>
            </a:xfrm>
          </p:grpSpPr>
          <p:sp>
            <p:nvSpPr>
              <p:cNvPr id="17" name="AutoShape 3">
                <a:extLst>
                  <a:ext uri="{FF2B5EF4-FFF2-40B4-BE49-F238E27FC236}">
                    <a16:creationId xmlns:a16="http://schemas.microsoft.com/office/drawing/2014/main" id="{41D498F9-486F-424B-BFF3-0A9FE414347C}"/>
                  </a:ext>
                </a:extLst>
              </p:cNvPr>
              <p:cNvSpPr>
                <a:spLocks noChangeAspect="1" noChangeArrowheads="1" noTextEdit="1"/>
              </p:cNvSpPr>
              <p:nvPr/>
            </p:nvSpPr>
            <p:spPr bwMode="auto">
              <a:xfrm>
                <a:off x="1548" y="2012"/>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5">
                <a:extLst>
                  <a:ext uri="{FF2B5EF4-FFF2-40B4-BE49-F238E27FC236}">
                    <a16:creationId xmlns:a16="http://schemas.microsoft.com/office/drawing/2014/main" id="{944D1446-CAB2-4A05-84F4-46C70100474E}"/>
                  </a:ext>
                </a:extLst>
              </p:cNvPr>
              <p:cNvSpPr>
                <a:spLocks/>
              </p:cNvSpPr>
              <p:nvPr/>
            </p:nvSpPr>
            <p:spPr bwMode="auto">
              <a:xfrm>
                <a:off x="1663" y="2091"/>
                <a:ext cx="75" cy="5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62EA6C92-147B-42C6-BA05-694A2A1ACA7B}"/>
                  </a:ext>
                </a:extLst>
              </p:cNvPr>
              <p:cNvSpPr>
                <a:spLocks/>
              </p:cNvSpPr>
              <p:nvPr/>
            </p:nvSpPr>
            <p:spPr bwMode="auto">
              <a:xfrm>
                <a:off x="1606" y="2010"/>
                <a:ext cx="165" cy="156"/>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7">
                <a:extLst>
                  <a:ext uri="{FF2B5EF4-FFF2-40B4-BE49-F238E27FC236}">
                    <a16:creationId xmlns:a16="http://schemas.microsoft.com/office/drawing/2014/main" id="{6BF2EF74-8B67-42F2-9271-E7C09D7B0E0F}"/>
                  </a:ext>
                </a:extLst>
              </p:cNvPr>
              <p:cNvSpPr>
                <a:spLocks/>
              </p:cNvSpPr>
              <p:nvPr/>
            </p:nvSpPr>
            <p:spPr bwMode="auto">
              <a:xfrm>
                <a:off x="1567" y="2183"/>
                <a:ext cx="226" cy="90"/>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8">
                <a:extLst>
                  <a:ext uri="{FF2B5EF4-FFF2-40B4-BE49-F238E27FC236}">
                    <a16:creationId xmlns:a16="http://schemas.microsoft.com/office/drawing/2014/main" id="{E65E05D9-62DA-48A2-92EC-87B4DA7EEB8D}"/>
                  </a:ext>
                </a:extLst>
              </p:cNvPr>
              <p:cNvSpPr>
                <a:spLocks/>
              </p:cNvSpPr>
              <p:nvPr/>
            </p:nvSpPr>
            <p:spPr bwMode="auto">
              <a:xfrm>
                <a:off x="1663" y="2091"/>
                <a:ext cx="75" cy="5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TextBox 4">
            <a:extLst>
              <a:ext uri="{FF2B5EF4-FFF2-40B4-BE49-F238E27FC236}">
                <a16:creationId xmlns:a16="http://schemas.microsoft.com/office/drawing/2014/main" id="{37C89995-67DA-403F-BD3F-61387B9830B6}"/>
              </a:ext>
            </a:extLst>
          </p:cNvPr>
          <p:cNvSpPr txBox="1"/>
          <p:nvPr/>
        </p:nvSpPr>
        <p:spPr>
          <a:xfrm>
            <a:off x="1068023" y="5346434"/>
            <a:ext cx="3072177"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1:1 Meetings and Calls</a:t>
            </a:r>
          </a:p>
        </p:txBody>
      </p:sp>
      <p:sp>
        <p:nvSpPr>
          <p:cNvPr id="33" name="Freeform: Shape 32" descr="Arrow pointing left">
            <a:extLst>
              <a:ext uri="{FF2B5EF4-FFF2-40B4-BE49-F238E27FC236}">
                <a16:creationId xmlns:a16="http://schemas.microsoft.com/office/drawing/2014/main" id="{138EFA03-547D-4ABC-9CFB-E31F298B60B3}"/>
              </a:ext>
            </a:extLst>
          </p:cNvPr>
          <p:cNvSpPr/>
          <p:nvPr/>
        </p:nvSpPr>
        <p:spPr bwMode="auto">
          <a:xfrm rot="13500000">
            <a:off x="4252546" y="5588312"/>
            <a:ext cx="195020" cy="195510"/>
          </a:xfrm>
          <a:custGeom>
            <a:avLst/>
            <a:gdLst>
              <a:gd name="connsiteX0" fmla="*/ 0 w 679269"/>
              <a:gd name="connsiteY0" fmla="*/ 0 h 522514"/>
              <a:gd name="connsiteX1" fmla="*/ 679269 w 679269"/>
              <a:gd name="connsiteY1" fmla="*/ 0 h 522514"/>
              <a:gd name="connsiteX2" fmla="*/ 679269 w 679269"/>
              <a:gd name="connsiteY2" fmla="*/ 522514 h 522514"/>
            </a:gdLst>
            <a:ahLst/>
            <a:cxnLst>
              <a:cxn ang="0">
                <a:pos x="connsiteX0" y="connsiteY0"/>
              </a:cxn>
              <a:cxn ang="0">
                <a:pos x="connsiteX1" y="connsiteY1"/>
              </a:cxn>
              <a:cxn ang="0">
                <a:pos x="connsiteX2" y="connsiteY2"/>
              </a:cxn>
            </a:cxnLst>
            <a:rect l="l" t="t" r="r" b="b"/>
            <a:pathLst>
              <a:path w="679269" h="522514">
                <a:moveTo>
                  <a:pt x="0" y="0"/>
                </a:moveTo>
                <a:lnTo>
                  <a:pt x="679269" y="0"/>
                </a:lnTo>
                <a:lnTo>
                  <a:pt x="679269" y="522514"/>
                </a:lnTo>
              </a:path>
            </a:pathLst>
          </a:custGeom>
          <a:noFill/>
          <a:ln w="38100" cap="rnd">
            <a:solidFill>
              <a:srgbClr val="4B53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descr="Spot illustration of three people with their headset">
            <a:extLst>
              <a:ext uri="{FF2B5EF4-FFF2-40B4-BE49-F238E27FC236}">
                <a16:creationId xmlns:a16="http://schemas.microsoft.com/office/drawing/2014/main" id="{B95CE169-DF34-4CD5-9E50-601D5343F888}"/>
              </a:ext>
            </a:extLst>
          </p:cNvPr>
          <p:cNvGrpSpPr/>
          <p:nvPr/>
        </p:nvGrpSpPr>
        <p:grpSpPr>
          <a:xfrm>
            <a:off x="5343007" y="3478791"/>
            <a:ext cx="1505986" cy="1505986"/>
            <a:chOff x="5343007" y="3478791"/>
            <a:chExt cx="1505986" cy="1505986"/>
          </a:xfrm>
        </p:grpSpPr>
        <p:sp>
          <p:nvSpPr>
            <p:cNvPr id="35" name="Oval 34">
              <a:extLst>
                <a:ext uri="{FF2B5EF4-FFF2-40B4-BE49-F238E27FC236}">
                  <a16:creationId xmlns:a16="http://schemas.microsoft.com/office/drawing/2014/main" id="{2D7C8B8C-5813-4F58-9BFB-33DB8FBEA6A9}"/>
                </a:ext>
                <a:ext uri="{C183D7F6-B498-43B3-948B-1728B52AA6E4}">
                  <adec:decorative xmlns:adec="http://schemas.microsoft.com/office/drawing/2017/decorative" val="1"/>
                </a:ext>
              </a:extLst>
            </p:cNvPr>
            <p:cNvSpPr/>
            <p:nvPr/>
          </p:nvSpPr>
          <p:spPr bwMode="auto">
            <a:xfrm>
              <a:off x="5343007"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descr="Spot illustration of three people with their headset">
              <a:extLst>
                <a:ext uri="{FF2B5EF4-FFF2-40B4-BE49-F238E27FC236}">
                  <a16:creationId xmlns:a16="http://schemas.microsoft.com/office/drawing/2014/main" id="{C6332893-CE4F-4BD6-B695-6A709EE3900F}"/>
                </a:ext>
              </a:extLst>
            </p:cNvPr>
            <p:cNvGrpSpPr/>
            <p:nvPr/>
          </p:nvGrpSpPr>
          <p:grpSpPr>
            <a:xfrm>
              <a:off x="5618995" y="3754779"/>
              <a:ext cx="954011" cy="954011"/>
              <a:chOff x="5649195" y="2906690"/>
              <a:chExt cx="954011" cy="954011"/>
            </a:xfrm>
          </p:grpSpPr>
          <p:pic>
            <p:nvPicPr>
              <p:cNvPr id="13" name="Picture 12">
                <a:extLst>
                  <a:ext uri="{FF2B5EF4-FFF2-40B4-BE49-F238E27FC236}">
                    <a16:creationId xmlns:a16="http://schemas.microsoft.com/office/drawing/2014/main" id="{19F22926-690D-468C-ABE2-5F85C603ACC6}"/>
                  </a:ext>
                </a:extLst>
              </p:cNvPr>
              <p:cNvPicPr>
                <a:picLocks noChangeAspect="1"/>
              </p:cNvPicPr>
              <p:nvPr/>
            </p:nvPicPr>
            <p:blipFill>
              <a:blip r:embed="rId4"/>
              <a:stretch>
                <a:fillRect/>
              </a:stretch>
            </p:blipFill>
            <p:spPr>
              <a:xfrm>
                <a:off x="5649195" y="2906690"/>
                <a:ext cx="954011" cy="954011"/>
              </a:xfrm>
              <a:prstGeom prst="rect">
                <a:avLst/>
              </a:prstGeom>
            </p:spPr>
          </p:pic>
          <p:grpSp>
            <p:nvGrpSpPr>
              <p:cNvPr id="30" name="Group 29">
                <a:extLst>
                  <a:ext uri="{FF2B5EF4-FFF2-40B4-BE49-F238E27FC236}">
                    <a16:creationId xmlns:a16="http://schemas.microsoft.com/office/drawing/2014/main" id="{2A4E0706-C62B-4250-899C-5988E9FFF559}"/>
                  </a:ext>
                </a:extLst>
              </p:cNvPr>
              <p:cNvGrpSpPr/>
              <p:nvPr/>
            </p:nvGrpSpPr>
            <p:grpSpPr>
              <a:xfrm>
                <a:off x="6015042" y="3151976"/>
                <a:ext cx="276220" cy="261152"/>
                <a:chOff x="2701925" y="3343275"/>
                <a:chExt cx="261938" cy="247650"/>
              </a:xfrm>
            </p:grpSpPr>
            <p:sp>
              <p:nvSpPr>
                <p:cNvPr id="26" name="Freeform 6">
                  <a:extLst>
                    <a:ext uri="{FF2B5EF4-FFF2-40B4-BE49-F238E27FC236}">
                      <a16:creationId xmlns:a16="http://schemas.microsoft.com/office/drawing/2014/main" id="{8C553DA8-2425-4808-BD03-9726BC106765}"/>
                    </a:ext>
                  </a:extLst>
                </p:cNvPr>
                <p:cNvSpPr>
                  <a:spLocks/>
                </p:cNvSpPr>
                <p:nvPr/>
              </p:nvSpPr>
              <p:spPr bwMode="auto">
                <a:xfrm>
                  <a:off x="2701925" y="3343275"/>
                  <a:ext cx="261938" cy="247650"/>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8">
                  <a:extLst>
                    <a:ext uri="{FF2B5EF4-FFF2-40B4-BE49-F238E27FC236}">
                      <a16:creationId xmlns:a16="http://schemas.microsoft.com/office/drawing/2014/main" id="{029BBCF0-AECD-4F89-B7AC-C21E49868133}"/>
                    </a:ext>
                  </a:extLst>
                </p:cNvPr>
                <p:cNvSpPr>
                  <a:spLocks/>
                </p:cNvSpPr>
                <p:nvPr/>
              </p:nvSpPr>
              <p:spPr bwMode="auto">
                <a:xfrm>
                  <a:off x="2792413" y="3471863"/>
                  <a:ext cx="119063" cy="7937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0DC751F6-DC57-4DBE-AA43-229D389A3098}"/>
                  </a:ext>
                </a:extLst>
              </p:cNvPr>
              <p:cNvGrpSpPr/>
              <p:nvPr/>
            </p:nvGrpSpPr>
            <p:grpSpPr>
              <a:xfrm flipH="1">
                <a:off x="5759148" y="3273593"/>
                <a:ext cx="210649" cy="199158"/>
                <a:chOff x="2701925" y="3343275"/>
                <a:chExt cx="261938" cy="247650"/>
              </a:xfrm>
            </p:grpSpPr>
            <p:sp>
              <p:nvSpPr>
                <p:cNvPr id="73" name="Freeform 6">
                  <a:extLst>
                    <a:ext uri="{FF2B5EF4-FFF2-40B4-BE49-F238E27FC236}">
                      <a16:creationId xmlns:a16="http://schemas.microsoft.com/office/drawing/2014/main" id="{4EDFA0DC-279B-4F45-9CF3-0FD546F2F78F}"/>
                    </a:ext>
                  </a:extLst>
                </p:cNvPr>
                <p:cNvSpPr>
                  <a:spLocks/>
                </p:cNvSpPr>
                <p:nvPr/>
              </p:nvSpPr>
              <p:spPr bwMode="auto">
                <a:xfrm>
                  <a:off x="2701925" y="3343275"/>
                  <a:ext cx="261938" cy="247650"/>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8">
                  <a:extLst>
                    <a:ext uri="{FF2B5EF4-FFF2-40B4-BE49-F238E27FC236}">
                      <a16:creationId xmlns:a16="http://schemas.microsoft.com/office/drawing/2014/main" id="{E354663A-104F-4208-B79F-729F3B802A1B}"/>
                    </a:ext>
                  </a:extLst>
                </p:cNvPr>
                <p:cNvSpPr>
                  <a:spLocks/>
                </p:cNvSpPr>
                <p:nvPr/>
              </p:nvSpPr>
              <p:spPr bwMode="auto">
                <a:xfrm>
                  <a:off x="2792413" y="3471863"/>
                  <a:ext cx="119063" cy="7937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3E43FE6F-3208-4292-AEFC-FF2CAEEC08C0}"/>
                  </a:ext>
                </a:extLst>
              </p:cNvPr>
              <p:cNvGrpSpPr/>
              <p:nvPr/>
            </p:nvGrpSpPr>
            <p:grpSpPr>
              <a:xfrm>
                <a:off x="6332614" y="3307556"/>
                <a:ext cx="169890" cy="160622"/>
                <a:chOff x="2701925" y="3343275"/>
                <a:chExt cx="261938" cy="247650"/>
              </a:xfrm>
            </p:grpSpPr>
            <p:sp>
              <p:nvSpPr>
                <p:cNvPr id="76" name="Freeform 6">
                  <a:extLst>
                    <a:ext uri="{FF2B5EF4-FFF2-40B4-BE49-F238E27FC236}">
                      <a16:creationId xmlns:a16="http://schemas.microsoft.com/office/drawing/2014/main" id="{9A398971-FBD5-4DC0-9171-F49304079E01}"/>
                    </a:ext>
                  </a:extLst>
                </p:cNvPr>
                <p:cNvSpPr>
                  <a:spLocks/>
                </p:cNvSpPr>
                <p:nvPr/>
              </p:nvSpPr>
              <p:spPr bwMode="auto">
                <a:xfrm>
                  <a:off x="2701925" y="3343275"/>
                  <a:ext cx="261938" cy="247650"/>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C3BC8599-3509-40FD-B436-C6D038538A78}"/>
                    </a:ext>
                  </a:extLst>
                </p:cNvPr>
                <p:cNvSpPr>
                  <a:spLocks/>
                </p:cNvSpPr>
                <p:nvPr/>
              </p:nvSpPr>
              <p:spPr bwMode="auto">
                <a:xfrm>
                  <a:off x="2792413" y="3471863"/>
                  <a:ext cx="119063" cy="7937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7" name="TextBox 6">
            <a:extLst>
              <a:ext uri="{FF2B5EF4-FFF2-40B4-BE49-F238E27FC236}">
                <a16:creationId xmlns:a16="http://schemas.microsoft.com/office/drawing/2014/main" id="{9F1FC051-B2A5-49FA-A74F-4B45C5075D4C}"/>
              </a:ext>
            </a:extLst>
          </p:cNvPr>
          <p:cNvSpPr txBox="1"/>
          <p:nvPr/>
        </p:nvSpPr>
        <p:spPr>
          <a:xfrm>
            <a:off x="4559912" y="5346434"/>
            <a:ext cx="3072177"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Group Meetings</a:t>
            </a:r>
          </a:p>
        </p:txBody>
      </p:sp>
      <p:sp>
        <p:nvSpPr>
          <p:cNvPr id="9" name="Freeform: Shape 8" descr="arrow pointing right">
            <a:extLst>
              <a:ext uri="{FF2B5EF4-FFF2-40B4-BE49-F238E27FC236}">
                <a16:creationId xmlns:a16="http://schemas.microsoft.com/office/drawing/2014/main" id="{620BEB85-6F56-438A-A1AD-B902D23E5839}"/>
              </a:ext>
            </a:extLst>
          </p:cNvPr>
          <p:cNvSpPr/>
          <p:nvPr/>
        </p:nvSpPr>
        <p:spPr bwMode="auto">
          <a:xfrm rot="2700000">
            <a:off x="7744434" y="5588312"/>
            <a:ext cx="195020" cy="195510"/>
          </a:xfrm>
          <a:custGeom>
            <a:avLst/>
            <a:gdLst>
              <a:gd name="connsiteX0" fmla="*/ 0 w 679269"/>
              <a:gd name="connsiteY0" fmla="*/ 0 h 522514"/>
              <a:gd name="connsiteX1" fmla="*/ 679269 w 679269"/>
              <a:gd name="connsiteY1" fmla="*/ 0 h 522514"/>
              <a:gd name="connsiteX2" fmla="*/ 679269 w 679269"/>
              <a:gd name="connsiteY2" fmla="*/ 522514 h 522514"/>
            </a:gdLst>
            <a:ahLst/>
            <a:cxnLst>
              <a:cxn ang="0">
                <a:pos x="connsiteX0" y="connsiteY0"/>
              </a:cxn>
              <a:cxn ang="0">
                <a:pos x="connsiteX1" y="connsiteY1"/>
              </a:cxn>
              <a:cxn ang="0">
                <a:pos x="connsiteX2" y="connsiteY2"/>
              </a:cxn>
            </a:cxnLst>
            <a:rect l="l" t="t" r="r" b="b"/>
            <a:pathLst>
              <a:path w="679269" h="522514">
                <a:moveTo>
                  <a:pt x="0" y="0"/>
                </a:moveTo>
                <a:lnTo>
                  <a:pt x="679269" y="0"/>
                </a:lnTo>
                <a:lnTo>
                  <a:pt x="679269" y="522514"/>
                </a:lnTo>
              </a:path>
            </a:pathLst>
          </a:custGeom>
          <a:noFill/>
          <a:ln w="38100" cap="rnd">
            <a:solidFill>
              <a:srgbClr val="4B53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oup 13" descr="Spot illustration of global network">
            <a:extLst>
              <a:ext uri="{FF2B5EF4-FFF2-40B4-BE49-F238E27FC236}">
                <a16:creationId xmlns:a16="http://schemas.microsoft.com/office/drawing/2014/main" id="{57341F8B-EEBB-452B-B255-CB7841AB1FDC}"/>
              </a:ext>
            </a:extLst>
          </p:cNvPr>
          <p:cNvGrpSpPr/>
          <p:nvPr/>
        </p:nvGrpSpPr>
        <p:grpSpPr>
          <a:xfrm>
            <a:off x="8852941" y="3478791"/>
            <a:ext cx="1505986" cy="1505986"/>
            <a:chOff x="8852941" y="3478791"/>
            <a:chExt cx="1505986" cy="1505986"/>
          </a:xfrm>
        </p:grpSpPr>
        <p:sp>
          <p:nvSpPr>
            <p:cNvPr id="49" name="Oval 48">
              <a:extLst>
                <a:ext uri="{FF2B5EF4-FFF2-40B4-BE49-F238E27FC236}">
                  <a16:creationId xmlns:a16="http://schemas.microsoft.com/office/drawing/2014/main" id="{C25A2412-3F38-40B9-8439-349C1C2E0221}"/>
                </a:ext>
                <a:ext uri="{C183D7F6-B498-43B3-948B-1728B52AA6E4}">
                  <adec:decorative xmlns:adec="http://schemas.microsoft.com/office/drawing/2017/decorative" val="1"/>
                </a:ext>
              </a:extLst>
            </p:cNvPr>
            <p:cNvSpPr/>
            <p:nvPr/>
          </p:nvSpPr>
          <p:spPr bwMode="auto">
            <a:xfrm>
              <a:off x="8852941"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descr="Spot illustration of global network">
              <a:extLst>
                <a:ext uri="{FF2B5EF4-FFF2-40B4-BE49-F238E27FC236}">
                  <a16:creationId xmlns:a16="http://schemas.microsoft.com/office/drawing/2014/main" id="{FED9690E-FB92-4B4F-A05E-2CDDF9F1318C}"/>
                </a:ext>
              </a:extLst>
            </p:cNvPr>
            <p:cNvGrpSpPr/>
            <p:nvPr/>
          </p:nvGrpSpPr>
          <p:grpSpPr>
            <a:xfrm>
              <a:off x="9274050" y="3878416"/>
              <a:ext cx="663770" cy="706736"/>
              <a:chOff x="9274050" y="3878416"/>
              <a:chExt cx="663770" cy="706736"/>
            </a:xfrm>
          </p:grpSpPr>
          <p:grpSp>
            <p:nvGrpSpPr>
              <p:cNvPr id="39" name="Group 11" descr="Spot illustration of global network">
                <a:extLst>
                  <a:ext uri="{FF2B5EF4-FFF2-40B4-BE49-F238E27FC236}">
                    <a16:creationId xmlns:a16="http://schemas.microsoft.com/office/drawing/2014/main" id="{B6D38702-237F-412C-A2B4-E1D76BD81746}"/>
                  </a:ext>
                </a:extLst>
              </p:cNvPr>
              <p:cNvGrpSpPr>
                <a:grpSpLocks noChangeAspect="1"/>
              </p:cNvGrpSpPr>
              <p:nvPr/>
            </p:nvGrpSpPr>
            <p:grpSpPr bwMode="auto">
              <a:xfrm>
                <a:off x="9276528" y="3902378"/>
                <a:ext cx="658812" cy="658813"/>
                <a:chOff x="5843" y="1932"/>
                <a:chExt cx="415" cy="415"/>
              </a:xfrm>
            </p:grpSpPr>
            <p:sp>
              <p:nvSpPr>
                <p:cNvPr id="41" name="AutoShape 10">
                  <a:extLst>
                    <a:ext uri="{FF2B5EF4-FFF2-40B4-BE49-F238E27FC236}">
                      <a16:creationId xmlns:a16="http://schemas.microsoft.com/office/drawing/2014/main" id="{AE45AC6B-E72C-440B-857F-004645A51FCC}"/>
                    </a:ext>
                  </a:extLst>
                </p:cNvPr>
                <p:cNvSpPr>
                  <a:spLocks noChangeAspect="1" noChangeArrowheads="1" noTextEdit="1"/>
                </p:cNvSpPr>
                <p:nvPr/>
              </p:nvSpPr>
              <p:spPr bwMode="auto">
                <a:xfrm>
                  <a:off x="5843" y="1932"/>
                  <a:ext cx="415" cy="41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2">
                  <a:extLst>
                    <a:ext uri="{FF2B5EF4-FFF2-40B4-BE49-F238E27FC236}">
                      <a16:creationId xmlns:a16="http://schemas.microsoft.com/office/drawing/2014/main" id="{3B97F30C-5649-419B-A94D-FCE73C03F0FA}"/>
                    </a:ext>
                  </a:extLst>
                </p:cNvPr>
                <p:cNvSpPr>
                  <a:spLocks noEditPoints="1"/>
                </p:cNvSpPr>
                <p:nvPr/>
              </p:nvSpPr>
              <p:spPr bwMode="auto">
                <a:xfrm>
                  <a:off x="5869" y="1954"/>
                  <a:ext cx="376" cy="376"/>
                </a:xfrm>
                <a:custGeom>
                  <a:avLst/>
                  <a:gdLst>
                    <a:gd name="T0" fmla="*/ 353 w 373"/>
                    <a:gd name="T1" fmla="*/ 100 h 373"/>
                    <a:gd name="T2" fmla="*/ 298 w 373"/>
                    <a:gd name="T3" fmla="*/ 36 h 373"/>
                    <a:gd name="T4" fmla="*/ 260 w 373"/>
                    <a:gd name="T5" fmla="*/ 72 h 373"/>
                    <a:gd name="T6" fmla="*/ 353 w 373"/>
                    <a:gd name="T7" fmla="*/ 100 h 373"/>
                    <a:gd name="T8" fmla="*/ 286 w 373"/>
                    <a:gd name="T9" fmla="*/ 344 h 373"/>
                    <a:gd name="T10" fmla="*/ 350 w 373"/>
                    <a:gd name="T11" fmla="*/ 277 h 373"/>
                    <a:gd name="T12" fmla="*/ 373 w 373"/>
                    <a:gd name="T13" fmla="*/ 186 h 373"/>
                    <a:gd name="T14" fmla="*/ 365 w 373"/>
                    <a:gd name="T15" fmla="*/ 132 h 373"/>
                    <a:gd name="T16" fmla="*/ 262 w 373"/>
                    <a:gd name="T17" fmla="*/ 111 h 373"/>
                    <a:gd name="T18" fmla="*/ 226 w 373"/>
                    <a:gd name="T19" fmla="*/ 133 h 373"/>
                    <a:gd name="T20" fmla="*/ 184 w 373"/>
                    <a:gd name="T21" fmla="*/ 177 h 373"/>
                    <a:gd name="T22" fmla="*/ 176 w 373"/>
                    <a:gd name="T23" fmla="*/ 241 h 373"/>
                    <a:gd name="T24" fmla="*/ 177 w 373"/>
                    <a:gd name="T25" fmla="*/ 275 h 373"/>
                    <a:gd name="T26" fmla="*/ 286 w 373"/>
                    <a:gd name="T27" fmla="*/ 344 h 373"/>
                    <a:gd name="T28" fmla="*/ 148 w 373"/>
                    <a:gd name="T29" fmla="*/ 369 h 373"/>
                    <a:gd name="T30" fmla="*/ 187 w 373"/>
                    <a:gd name="T31" fmla="*/ 373 h 373"/>
                    <a:gd name="T32" fmla="*/ 256 w 373"/>
                    <a:gd name="T33" fmla="*/ 360 h 373"/>
                    <a:gd name="T34" fmla="*/ 160 w 373"/>
                    <a:gd name="T35" fmla="*/ 295 h 373"/>
                    <a:gd name="T36" fmla="*/ 145 w 373"/>
                    <a:gd name="T37" fmla="*/ 326 h 373"/>
                    <a:gd name="T38" fmla="*/ 148 w 373"/>
                    <a:gd name="T39" fmla="*/ 369 h 373"/>
                    <a:gd name="T40" fmla="*/ 136 w 373"/>
                    <a:gd name="T41" fmla="*/ 220 h 373"/>
                    <a:gd name="T42" fmla="*/ 192 w 373"/>
                    <a:gd name="T43" fmla="*/ 114 h 373"/>
                    <a:gd name="T44" fmla="*/ 100 w 373"/>
                    <a:gd name="T45" fmla="*/ 131 h 373"/>
                    <a:gd name="T46" fmla="*/ 87 w 373"/>
                    <a:gd name="T47" fmla="*/ 163 h 373"/>
                    <a:gd name="T48" fmla="*/ 132 w 373"/>
                    <a:gd name="T49" fmla="*/ 221 h 373"/>
                    <a:gd name="T50" fmla="*/ 187 w 373"/>
                    <a:gd name="T51" fmla="*/ 0 h 373"/>
                    <a:gd name="T52" fmla="*/ 147 w 373"/>
                    <a:gd name="T53" fmla="*/ 4 h 373"/>
                    <a:gd name="T54" fmla="*/ 74 w 373"/>
                    <a:gd name="T55" fmla="*/ 37 h 373"/>
                    <a:gd name="T56" fmla="*/ 50 w 373"/>
                    <a:gd name="T57" fmla="*/ 79 h 373"/>
                    <a:gd name="T58" fmla="*/ 74 w 373"/>
                    <a:gd name="T59" fmla="*/ 95 h 373"/>
                    <a:gd name="T60" fmla="*/ 138 w 373"/>
                    <a:gd name="T61" fmla="*/ 93 h 373"/>
                    <a:gd name="T62" fmla="*/ 192 w 373"/>
                    <a:gd name="T63" fmla="*/ 72 h 373"/>
                    <a:gd name="T64" fmla="*/ 212 w 373"/>
                    <a:gd name="T65" fmla="*/ 55 h 373"/>
                    <a:gd name="T66" fmla="*/ 240 w 373"/>
                    <a:gd name="T67" fmla="*/ 55 h 373"/>
                    <a:gd name="T68" fmla="*/ 275 w 373"/>
                    <a:gd name="T69" fmla="*/ 21 h 373"/>
                    <a:gd name="T70" fmla="*/ 187 w 373"/>
                    <a:gd name="T71" fmla="*/ 0 h 373"/>
                    <a:gd name="T72" fmla="*/ 26 w 373"/>
                    <a:gd name="T73" fmla="*/ 92 h 373"/>
                    <a:gd name="T74" fmla="*/ 12 w 373"/>
                    <a:gd name="T75" fmla="*/ 143 h 373"/>
                    <a:gd name="T76" fmla="*/ 22 w 373"/>
                    <a:gd name="T77" fmla="*/ 121 h 373"/>
                    <a:gd name="T78" fmla="*/ 28 w 373"/>
                    <a:gd name="T79" fmla="*/ 99 h 373"/>
                    <a:gd name="T80" fmla="*/ 0 w 373"/>
                    <a:gd name="T81" fmla="*/ 184 h 373"/>
                    <a:gd name="T82" fmla="*/ 9 w 373"/>
                    <a:gd name="T83" fmla="*/ 241 h 373"/>
                    <a:gd name="T84" fmla="*/ 70 w 373"/>
                    <a:gd name="T85" fmla="*/ 332 h 373"/>
                    <a:gd name="T86" fmla="*/ 119 w 373"/>
                    <a:gd name="T87" fmla="*/ 343 h 373"/>
                    <a:gd name="T88" fmla="*/ 119 w 373"/>
                    <a:gd name="T89" fmla="*/ 310 h 373"/>
                    <a:gd name="T90" fmla="*/ 106 w 373"/>
                    <a:gd name="T91" fmla="*/ 280 h 373"/>
                    <a:gd name="T92" fmla="*/ 106 w 373"/>
                    <a:gd name="T93" fmla="*/ 239 h 373"/>
                    <a:gd name="T94" fmla="*/ 46 w 373"/>
                    <a:gd name="T95" fmla="*/ 170 h 373"/>
                    <a:gd name="T96" fmla="*/ 16 w 373"/>
                    <a:gd name="T97" fmla="*/ 1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 h="373">
                      <a:moveTo>
                        <a:pt x="353" y="100"/>
                      </a:moveTo>
                      <a:lnTo>
                        <a:pt x="353" y="100"/>
                      </a:lnTo>
                      <a:cubicBezTo>
                        <a:pt x="346" y="88"/>
                        <a:pt x="338" y="76"/>
                        <a:pt x="329" y="65"/>
                      </a:cubicBezTo>
                      <a:cubicBezTo>
                        <a:pt x="320" y="54"/>
                        <a:pt x="309" y="45"/>
                        <a:pt x="298" y="36"/>
                      </a:cubicBezTo>
                      <a:cubicBezTo>
                        <a:pt x="291" y="42"/>
                        <a:pt x="285" y="48"/>
                        <a:pt x="279" y="54"/>
                      </a:cubicBezTo>
                      <a:cubicBezTo>
                        <a:pt x="272" y="60"/>
                        <a:pt x="266" y="66"/>
                        <a:pt x="260" y="72"/>
                      </a:cubicBezTo>
                      <a:cubicBezTo>
                        <a:pt x="263" y="76"/>
                        <a:pt x="265" y="80"/>
                        <a:pt x="265" y="85"/>
                      </a:cubicBezTo>
                      <a:cubicBezTo>
                        <a:pt x="295" y="87"/>
                        <a:pt x="324" y="93"/>
                        <a:pt x="353" y="100"/>
                      </a:cubicBezTo>
                      <a:close/>
                      <a:moveTo>
                        <a:pt x="286" y="344"/>
                      </a:moveTo>
                      <a:lnTo>
                        <a:pt x="286" y="344"/>
                      </a:lnTo>
                      <a:cubicBezTo>
                        <a:pt x="300" y="336"/>
                        <a:pt x="312" y="326"/>
                        <a:pt x="323" y="314"/>
                      </a:cubicBezTo>
                      <a:cubicBezTo>
                        <a:pt x="334" y="303"/>
                        <a:pt x="343" y="290"/>
                        <a:pt x="350" y="277"/>
                      </a:cubicBezTo>
                      <a:cubicBezTo>
                        <a:pt x="358" y="263"/>
                        <a:pt x="363" y="249"/>
                        <a:pt x="367" y="233"/>
                      </a:cubicBezTo>
                      <a:cubicBezTo>
                        <a:pt x="371" y="218"/>
                        <a:pt x="373" y="202"/>
                        <a:pt x="373" y="186"/>
                      </a:cubicBezTo>
                      <a:cubicBezTo>
                        <a:pt x="373" y="177"/>
                        <a:pt x="373" y="168"/>
                        <a:pt x="372" y="159"/>
                      </a:cubicBezTo>
                      <a:cubicBezTo>
                        <a:pt x="370" y="150"/>
                        <a:pt x="368" y="141"/>
                        <a:pt x="365" y="132"/>
                      </a:cubicBezTo>
                      <a:cubicBezTo>
                        <a:pt x="348" y="127"/>
                        <a:pt x="331" y="122"/>
                        <a:pt x="314" y="119"/>
                      </a:cubicBezTo>
                      <a:cubicBezTo>
                        <a:pt x="297" y="115"/>
                        <a:pt x="279" y="113"/>
                        <a:pt x="262" y="111"/>
                      </a:cubicBezTo>
                      <a:cubicBezTo>
                        <a:pt x="258" y="118"/>
                        <a:pt x="253" y="123"/>
                        <a:pt x="247" y="127"/>
                      </a:cubicBezTo>
                      <a:cubicBezTo>
                        <a:pt x="241" y="131"/>
                        <a:pt x="234" y="133"/>
                        <a:pt x="226" y="133"/>
                      </a:cubicBezTo>
                      <a:cubicBezTo>
                        <a:pt x="222" y="133"/>
                        <a:pt x="217" y="132"/>
                        <a:pt x="213" y="131"/>
                      </a:cubicBezTo>
                      <a:cubicBezTo>
                        <a:pt x="202" y="145"/>
                        <a:pt x="193" y="161"/>
                        <a:pt x="184" y="177"/>
                      </a:cubicBezTo>
                      <a:cubicBezTo>
                        <a:pt x="176" y="193"/>
                        <a:pt x="168" y="209"/>
                        <a:pt x="162" y="226"/>
                      </a:cubicBezTo>
                      <a:cubicBezTo>
                        <a:pt x="168" y="230"/>
                        <a:pt x="173" y="235"/>
                        <a:pt x="176" y="241"/>
                      </a:cubicBezTo>
                      <a:cubicBezTo>
                        <a:pt x="179" y="247"/>
                        <a:pt x="180" y="253"/>
                        <a:pt x="180" y="260"/>
                      </a:cubicBezTo>
                      <a:cubicBezTo>
                        <a:pt x="180" y="265"/>
                        <a:pt x="179" y="270"/>
                        <a:pt x="177" y="275"/>
                      </a:cubicBezTo>
                      <a:cubicBezTo>
                        <a:pt x="194" y="289"/>
                        <a:pt x="211" y="302"/>
                        <a:pt x="229" y="314"/>
                      </a:cubicBezTo>
                      <a:cubicBezTo>
                        <a:pt x="247" y="325"/>
                        <a:pt x="266" y="336"/>
                        <a:pt x="286" y="344"/>
                      </a:cubicBezTo>
                      <a:close/>
                      <a:moveTo>
                        <a:pt x="148" y="369"/>
                      </a:moveTo>
                      <a:lnTo>
                        <a:pt x="148" y="369"/>
                      </a:lnTo>
                      <a:cubicBezTo>
                        <a:pt x="155" y="370"/>
                        <a:pt x="161" y="371"/>
                        <a:pt x="167" y="372"/>
                      </a:cubicBezTo>
                      <a:cubicBezTo>
                        <a:pt x="174" y="373"/>
                        <a:pt x="180" y="373"/>
                        <a:pt x="187" y="373"/>
                      </a:cubicBezTo>
                      <a:cubicBezTo>
                        <a:pt x="199" y="373"/>
                        <a:pt x="210" y="372"/>
                        <a:pt x="222" y="370"/>
                      </a:cubicBezTo>
                      <a:cubicBezTo>
                        <a:pt x="234" y="367"/>
                        <a:pt x="245" y="364"/>
                        <a:pt x="256" y="360"/>
                      </a:cubicBezTo>
                      <a:cubicBezTo>
                        <a:pt x="238" y="351"/>
                        <a:pt x="222" y="341"/>
                        <a:pt x="206" y="330"/>
                      </a:cubicBezTo>
                      <a:cubicBezTo>
                        <a:pt x="190" y="319"/>
                        <a:pt x="174" y="308"/>
                        <a:pt x="160" y="295"/>
                      </a:cubicBezTo>
                      <a:cubicBezTo>
                        <a:pt x="155" y="297"/>
                        <a:pt x="151" y="299"/>
                        <a:pt x="146" y="300"/>
                      </a:cubicBezTo>
                      <a:cubicBezTo>
                        <a:pt x="145" y="308"/>
                        <a:pt x="145" y="317"/>
                        <a:pt x="145" y="326"/>
                      </a:cubicBezTo>
                      <a:cubicBezTo>
                        <a:pt x="145" y="333"/>
                        <a:pt x="145" y="340"/>
                        <a:pt x="146" y="347"/>
                      </a:cubicBezTo>
                      <a:cubicBezTo>
                        <a:pt x="147" y="354"/>
                        <a:pt x="147" y="362"/>
                        <a:pt x="148" y="369"/>
                      </a:cubicBezTo>
                      <a:close/>
                      <a:moveTo>
                        <a:pt x="136" y="220"/>
                      </a:moveTo>
                      <a:lnTo>
                        <a:pt x="136" y="220"/>
                      </a:lnTo>
                      <a:cubicBezTo>
                        <a:pt x="143" y="201"/>
                        <a:pt x="151" y="183"/>
                        <a:pt x="160" y="165"/>
                      </a:cubicBezTo>
                      <a:cubicBezTo>
                        <a:pt x="170" y="147"/>
                        <a:pt x="180" y="130"/>
                        <a:pt x="192" y="114"/>
                      </a:cubicBezTo>
                      <a:lnTo>
                        <a:pt x="191" y="112"/>
                      </a:lnTo>
                      <a:cubicBezTo>
                        <a:pt x="160" y="115"/>
                        <a:pt x="130" y="121"/>
                        <a:pt x="100" y="131"/>
                      </a:cubicBezTo>
                      <a:cubicBezTo>
                        <a:pt x="100" y="137"/>
                        <a:pt x="99" y="143"/>
                        <a:pt x="97" y="148"/>
                      </a:cubicBezTo>
                      <a:cubicBezTo>
                        <a:pt x="95" y="154"/>
                        <a:pt x="92" y="158"/>
                        <a:pt x="87" y="163"/>
                      </a:cubicBezTo>
                      <a:cubicBezTo>
                        <a:pt x="99" y="183"/>
                        <a:pt x="112" y="203"/>
                        <a:pt x="127" y="222"/>
                      </a:cubicBezTo>
                      <a:cubicBezTo>
                        <a:pt x="129" y="221"/>
                        <a:pt x="130" y="221"/>
                        <a:pt x="132" y="221"/>
                      </a:cubicBezTo>
                      <a:cubicBezTo>
                        <a:pt x="133" y="220"/>
                        <a:pt x="135" y="220"/>
                        <a:pt x="136" y="220"/>
                      </a:cubicBezTo>
                      <a:close/>
                      <a:moveTo>
                        <a:pt x="187" y="0"/>
                      </a:moveTo>
                      <a:lnTo>
                        <a:pt x="187" y="0"/>
                      </a:lnTo>
                      <a:cubicBezTo>
                        <a:pt x="173" y="0"/>
                        <a:pt x="160" y="1"/>
                        <a:pt x="147" y="4"/>
                      </a:cubicBezTo>
                      <a:cubicBezTo>
                        <a:pt x="134" y="7"/>
                        <a:pt x="121" y="11"/>
                        <a:pt x="109" y="17"/>
                      </a:cubicBezTo>
                      <a:cubicBezTo>
                        <a:pt x="97" y="22"/>
                        <a:pt x="85" y="29"/>
                        <a:pt x="74" y="37"/>
                      </a:cubicBezTo>
                      <a:cubicBezTo>
                        <a:pt x="64" y="45"/>
                        <a:pt x="54" y="54"/>
                        <a:pt x="45" y="65"/>
                      </a:cubicBezTo>
                      <a:cubicBezTo>
                        <a:pt x="47" y="70"/>
                        <a:pt x="48" y="74"/>
                        <a:pt x="50" y="79"/>
                      </a:cubicBezTo>
                      <a:cubicBezTo>
                        <a:pt x="51" y="84"/>
                        <a:pt x="53" y="89"/>
                        <a:pt x="54" y="93"/>
                      </a:cubicBezTo>
                      <a:cubicBezTo>
                        <a:pt x="61" y="92"/>
                        <a:pt x="68" y="93"/>
                        <a:pt x="74" y="95"/>
                      </a:cubicBezTo>
                      <a:cubicBezTo>
                        <a:pt x="80" y="97"/>
                        <a:pt x="85" y="101"/>
                        <a:pt x="90" y="106"/>
                      </a:cubicBezTo>
                      <a:cubicBezTo>
                        <a:pt x="106" y="101"/>
                        <a:pt x="122" y="96"/>
                        <a:pt x="138" y="93"/>
                      </a:cubicBezTo>
                      <a:cubicBezTo>
                        <a:pt x="154" y="89"/>
                        <a:pt x="170" y="87"/>
                        <a:pt x="187" y="85"/>
                      </a:cubicBezTo>
                      <a:cubicBezTo>
                        <a:pt x="188" y="81"/>
                        <a:pt x="190" y="76"/>
                        <a:pt x="192" y="72"/>
                      </a:cubicBezTo>
                      <a:cubicBezTo>
                        <a:pt x="194" y="68"/>
                        <a:pt x="197" y="65"/>
                        <a:pt x="201" y="62"/>
                      </a:cubicBezTo>
                      <a:cubicBezTo>
                        <a:pt x="204" y="59"/>
                        <a:pt x="208" y="57"/>
                        <a:pt x="212" y="55"/>
                      </a:cubicBezTo>
                      <a:cubicBezTo>
                        <a:pt x="217" y="54"/>
                        <a:pt x="221" y="53"/>
                        <a:pt x="226" y="53"/>
                      </a:cubicBezTo>
                      <a:cubicBezTo>
                        <a:pt x="231" y="53"/>
                        <a:pt x="235" y="54"/>
                        <a:pt x="240" y="55"/>
                      </a:cubicBezTo>
                      <a:cubicBezTo>
                        <a:pt x="245" y="49"/>
                        <a:pt x="251" y="44"/>
                        <a:pt x="257" y="38"/>
                      </a:cubicBezTo>
                      <a:cubicBezTo>
                        <a:pt x="262" y="32"/>
                        <a:pt x="268" y="27"/>
                        <a:pt x="275" y="21"/>
                      </a:cubicBezTo>
                      <a:cubicBezTo>
                        <a:pt x="261" y="14"/>
                        <a:pt x="247" y="9"/>
                        <a:pt x="232" y="5"/>
                      </a:cubicBezTo>
                      <a:cubicBezTo>
                        <a:pt x="217" y="1"/>
                        <a:pt x="202" y="0"/>
                        <a:pt x="187" y="0"/>
                      </a:cubicBezTo>
                      <a:close/>
                      <a:moveTo>
                        <a:pt x="26" y="92"/>
                      </a:moveTo>
                      <a:lnTo>
                        <a:pt x="26" y="92"/>
                      </a:lnTo>
                      <a:cubicBezTo>
                        <a:pt x="15" y="110"/>
                        <a:pt x="8" y="129"/>
                        <a:pt x="4" y="148"/>
                      </a:cubicBezTo>
                      <a:cubicBezTo>
                        <a:pt x="7" y="147"/>
                        <a:pt x="9" y="145"/>
                        <a:pt x="12" y="143"/>
                      </a:cubicBezTo>
                      <a:cubicBezTo>
                        <a:pt x="15" y="141"/>
                        <a:pt x="18" y="140"/>
                        <a:pt x="21" y="138"/>
                      </a:cubicBezTo>
                      <a:cubicBezTo>
                        <a:pt x="20" y="132"/>
                        <a:pt x="20" y="127"/>
                        <a:pt x="22" y="121"/>
                      </a:cubicBezTo>
                      <a:cubicBezTo>
                        <a:pt x="24" y="115"/>
                        <a:pt x="27" y="110"/>
                        <a:pt x="31" y="106"/>
                      </a:cubicBezTo>
                      <a:cubicBezTo>
                        <a:pt x="30" y="104"/>
                        <a:pt x="29" y="101"/>
                        <a:pt x="28" y="99"/>
                      </a:cubicBezTo>
                      <a:cubicBezTo>
                        <a:pt x="27" y="97"/>
                        <a:pt x="26" y="94"/>
                        <a:pt x="26" y="92"/>
                      </a:cubicBezTo>
                      <a:close/>
                      <a:moveTo>
                        <a:pt x="0" y="184"/>
                      </a:moveTo>
                      <a:lnTo>
                        <a:pt x="0" y="184"/>
                      </a:lnTo>
                      <a:cubicBezTo>
                        <a:pt x="0" y="204"/>
                        <a:pt x="3" y="223"/>
                        <a:pt x="9" y="241"/>
                      </a:cubicBezTo>
                      <a:cubicBezTo>
                        <a:pt x="14" y="259"/>
                        <a:pt x="22" y="276"/>
                        <a:pt x="32" y="291"/>
                      </a:cubicBezTo>
                      <a:cubicBezTo>
                        <a:pt x="43" y="307"/>
                        <a:pt x="56" y="320"/>
                        <a:pt x="70" y="332"/>
                      </a:cubicBezTo>
                      <a:cubicBezTo>
                        <a:pt x="85" y="344"/>
                        <a:pt x="102" y="354"/>
                        <a:pt x="120" y="361"/>
                      </a:cubicBezTo>
                      <a:cubicBezTo>
                        <a:pt x="120" y="355"/>
                        <a:pt x="119" y="349"/>
                        <a:pt x="119" y="343"/>
                      </a:cubicBezTo>
                      <a:cubicBezTo>
                        <a:pt x="118" y="337"/>
                        <a:pt x="118" y="331"/>
                        <a:pt x="118" y="325"/>
                      </a:cubicBezTo>
                      <a:cubicBezTo>
                        <a:pt x="118" y="320"/>
                        <a:pt x="118" y="315"/>
                        <a:pt x="119" y="310"/>
                      </a:cubicBezTo>
                      <a:cubicBezTo>
                        <a:pt x="119" y="305"/>
                        <a:pt x="119" y="299"/>
                        <a:pt x="120" y="294"/>
                      </a:cubicBezTo>
                      <a:cubicBezTo>
                        <a:pt x="114" y="290"/>
                        <a:pt x="109" y="286"/>
                        <a:pt x="106" y="280"/>
                      </a:cubicBezTo>
                      <a:cubicBezTo>
                        <a:pt x="102" y="274"/>
                        <a:pt x="100" y="267"/>
                        <a:pt x="100" y="260"/>
                      </a:cubicBezTo>
                      <a:cubicBezTo>
                        <a:pt x="100" y="252"/>
                        <a:pt x="102" y="245"/>
                        <a:pt x="106" y="239"/>
                      </a:cubicBezTo>
                      <a:cubicBezTo>
                        <a:pt x="90" y="218"/>
                        <a:pt x="75" y="196"/>
                        <a:pt x="62" y="173"/>
                      </a:cubicBezTo>
                      <a:cubicBezTo>
                        <a:pt x="56" y="173"/>
                        <a:pt x="51" y="172"/>
                        <a:pt x="46" y="170"/>
                      </a:cubicBezTo>
                      <a:cubicBezTo>
                        <a:pt x="41" y="169"/>
                        <a:pt x="37" y="166"/>
                        <a:pt x="33" y="162"/>
                      </a:cubicBezTo>
                      <a:cubicBezTo>
                        <a:pt x="27" y="165"/>
                        <a:pt x="21" y="169"/>
                        <a:pt x="16" y="173"/>
                      </a:cubicBezTo>
                      <a:cubicBezTo>
                        <a:pt x="10" y="176"/>
                        <a:pt x="5" y="180"/>
                        <a:pt x="0" y="18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13">
                  <a:extLst>
                    <a:ext uri="{FF2B5EF4-FFF2-40B4-BE49-F238E27FC236}">
                      <a16:creationId xmlns:a16="http://schemas.microsoft.com/office/drawing/2014/main" id="{D6D48F0E-785B-4373-9674-48290FCFB3F0}"/>
                    </a:ext>
                  </a:extLst>
                </p:cNvPr>
                <p:cNvSpPr>
                  <a:spLocks/>
                </p:cNvSpPr>
                <p:nvPr/>
              </p:nvSpPr>
              <p:spPr bwMode="auto">
                <a:xfrm>
                  <a:off x="5916" y="2075"/>
                  <a:ext cx="27" cy="26"/>
                </a:xfrm>
                <a:custGeom>
                  <a:avLst/>
                  <a:gdLst>
                    <a:gd name="T0" fmla="*/ 13 w 26"/>
                    <a:gd name="T1" fmla="*/ 0 h 26"/>
                    <a:gd name="T2" fmla="*/ 13 w 26"/>
                    <a:gd name="T3" fmla="*/ 0 h 26"/>
                    <a:gd name="T4" fmla="*/ 4 w 26"/>
                    <a:gd name="T5" fmla="*/ 3 h 26"/>
                    <a:gd name="T6" fmla="*/ 0 w 26"/>
                    <a:gd name="T7" fmla="*/ 13 h 26"/>
                    <a:gd name="T8" fmla="*/ 4 w 26"/>
                    <a:gd name="T9" fmla="*/ 22 h 26"/>
                    <a:gd name="T10" fmla="*/ 13 w 26"/>
                    <a:gd name="T11" fmla="*/ 26 h 26"/>
                    <a:gd name="T12" fmla="*/ 23 w 26"/>
                    <a:gd name="T13" fmla="*/ 22 h 26"/>
                    <a:gd name="T14" fmla="*/ 26 w 26"/>
                    <a:gd name="T15" fmla="*/ 13 h 26"/>
                    <a:gd name="T16" fmla="*/ 23 w 26"/>
                    <a:gd name="T17" fmla="*/ 3 h 26"/>
                    <a:gd name="T18" fmla="*/ 13 w 2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lnTo>
                        <a:pt x="13" y="0"/>
                      </a:lnTo>
                      <a:cubicBezTo>
                        <a:pt x="10" y="0"/>
                        <a:pt x="6" y="1"/>
                        <a:pt x="4" y="3"/>
                      </a:cubicBezTo>
                      <a:cubicBezTo>
                        <a:pt x="1" y="6"/>
                        <a:pt x="0" y="9"/>
                        <a:pt x="0" y="13"/>
                      </a:cubicBezTo>
                      <a:cubicBezTo>
                        <a:pt x="0" y="16"/>
                        <a:pt x="1" y="20"/>
                        <a:pt x="4" y="22"/>
                      </a:cubicBezTo>
                      <a:cubicBezTo>
                        <a:pt x="6" y="25"/>
                        <a:pt x="10" y="26"/>
                        <a:pt x="13" y="26"/>
                      </a:cubicBezTo>
                      <a:cubicBezTo>
                        <a:pt x="17" y="26"/>
                        <a:pt x="20" y="25"/>
                        <a:pt x="23" y="22"/>
                      </a:cubicBezTo>
                      <a:cubicBezTo>
                        <a:pt x="25" y="20"/>
                        <a:pt x="26" y="16"/>
                        <a:pt x="26" y="13"/>
                      </a:cubicBezTo>
                      <a:cubicBezTo>
                        <a:pt x="26" y="9"/>
                        <a:pt x="25" y="6"/>
                        <a:pt x="23" y="3"/>
                      </a:cubicBezTo>
                      <a:cubicBezTo>
                        <a:pt x="20" y="1"/>
                        <a:pt x="17" y="0"/>
                        <a:pt x="13"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4">
                  <a:extLst>
                    <a:ext uri="{FF2B5EF4-FFF2-40B4-BE49-F238E27FC236}">
                      <a16:creationId xmlns:a16="http://schemas.microsoft.com/office/drawing/2014/main" id="{D5655B4F-E591-45B2-98A6-1E79B4C63827}"/>
                    </a:ext>
                  </a:extLst>
                </p:cNvPr>
                <p:cNvSpPr>
                  <a:spLocks/>
                </p:cNvSpPr>
                <p:nvPr/>
              </p:nvSpPr>
              <p:spPr bwMode="auto">
                <a:xfrm>
                  <a:off x="5997" y="2203"/>
                  <a:ext cx="27" cy="26"/>
                </a:xfrm>
                <a:custGeom>
                  <a:avLst/>
                  <a:gdLst>
                    <a:gd name="T0" fmla="*/ 13 w 27"/>
                    <a:gd name="T1" fmla="*/ 26 h 26"/>
                    <a:gd name="T2" fmla="*/ 13 w 27"/>
                    <a:gd name="T3" fmla="*/ 26 h 26"/>
                    <a:gd name="T4" fmla="*/ 23 w 27"/>
                    <a:gd name="T5" fmla="*/ 22 h 26"/>
                    <a:gd name="T6" fmla="*/ 27 w 27"/>
                    <a:gd name="T7" fmla="*/ 13 h 26"/>
                    <a:gd name="T8" fmla="*/ 23 w 27"/>
                    <a:gd name="T9" fmla="*/ 4 h 26"/>
                    <a:gd name="T10" fmla="*/ 13 w 27"/>
                    <a:gd name="T11" fmla="*/ 0 h 26"/>
                    <a:gd name="T12" fmla="*/ 4 w 27"/>
                    <a:gd name="T13" fmla="*/ 4 h 26"/>
                    <a:gd name="T14" fmla="*/ 0 w 27"/>
                    <a:gd name="T15" fmla="*/ 13 h 26"/>
                    <a:gd name="T16" fmla="*/ 4 w 27"/>
                    <a:gd name="T17" fmla="*/ 22 h 26"/>
                    <a:gd name="T18" fmla="*/ 13 w 27"/>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13" y="26"/>
                      </a:moveTo>
                      <a:lnTo>
                        <a:pt x="13" y="26"/>
                      </a:lnTo>
                      <a:cubicBezTo>
                        <a:pt x="17" y="26"/>
                        <a:pt x="20" y="25"/>
                        <a:pt x="23" y="22"/>
                      </a:cubicBezTo>
                      <a:cubicBezTo>
                        <a:pt x="25" y="20"/>
                        <a:pt x="27" y="17"/>
                        <a:pt x="27" y="13"/>
                      </a:cubicBezTo>
                      <a:cubicBezTo>
                        <a:pt x="27" y="9"/>
                        <a:pt x="25" y="6"/>
                        <a:pt x="23" y="4"/>
                      </a:cubicBezTo>
                      <a:cubicBezTo>
                        <a:pt x="20" y="1"/>
                        <a:pt x="17" y="0"/>
                        <a:pt x="13" y="0"/>
                      </a:cubicBezTo>
                      <a:cubicBezTo>
                        <a:pt x="10" y="0"/>
                        <a:pt x="7" y="1"/>
                        <a:pt x="4" y="4"/>
                      </a:cubicBezTo>
                      <a:cubicBezTo>
                        <a:pt x="1" y="6"/>
                        <a:pt x="0" y="9"/>
                        <a:pt x="0" y="13"/>
                      </a:cubicBezTo>
                      <a:cubicBezTo>
                        <a:pt x="0" y="17"/>
                        <a:pt x="1" y="20"/>
                        <a:pt x="4" y="22"/>
                      </a:cubicBezTo>
                      <a:cubicBezTo>
                        <a:pt x="7" y="25"/>
                        <a:pt x="10" y="26"/>
                        <a:pt x="13" y="26"/>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5">
                  <a:extLst>
                    <a:ext uri="{FF2B5EF4-FFF2-40B4-BE49-F238E27FC236}">
                      <a16:creationId xmlns:a16="http://schemas.microsoft.com/office/drawing/2014/main" id="{6DE412F4-A19F-406B-98EB-2F44D655627E}"/>
                    </a:ext>
                  </a:extLst>
                </p:cNvPr>
                <p:cNvSpPr>
                  <a:spLocks/>
                </p:cNvSpPr>
                <p:nvPr/>
              </p:nvSpPr>
              <p:spPr bwMode="auto">
                <a:xfrm>
                  <a:off x="6084" y="2035"/>
                  <a:ext cx="27" cy="26"/>
                </a:xfrm>
                <a:custGeom>
                  <a:avLst/>
                  <a:gdLst>
                    <a:gd name="T0" fmla="*/ 0 w 27"/>
                    <a:gd name="T1" fmla="*/ 13 h 26"/>
                    <a:gd name="T2" fmla="*/ 0 w 27"/>
                    <a:gd name="T3" fmla="*/ 13 h 26"/>
                    <a:gd name="T4" fmla="*/ 4 w 27"/>
                    <a:gd name="T5" fmla="*/ 22 h 26"/>
                    <a:gd name="T6" fmla="*/ 13 w 27"/>
                    <a:gd name="T7" fmla="*/ 26 h 26"/>
                    <a:gd name="T8" fmla="*/ 23 w 27"/>
                    <a:gd name="T9" fmla="*/ 22 h 26"/>
                    <a:gd name="T10" fmla="*/ 27 w 27"/>
                    <a:gd name="T11" fmla="*/ 13 h 26"/>
                    <a:gd name="T12" fmla="*/ 23 w 27"/>
                    <a:gd name="T13" fmla="*/ 3 h 26"/>
                    <a:gd name="T14" fmla="*/ 13 w 27"/>
                    <a:gd name="T15" fmla="*/ 0 h 26"/>
                    <a:gd name="T16" fmla="*/ 4 w 27"/>
                    <a:gd name="T17" fmla="*/ 3 h 26"/>
                    <a:gd name="T18" fmla="*/ 0 w 27"/>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0" y="13"/>
                      </a:moveTo>
                      <a:lnTo>
                        <a:pt x="0" y="13"/>
                      </a:lnTo>
                      <a:cubicBezTo>
                        <a:pt x="0" y="16"/>
                        <a:pt x="1" y="20"/>
                        <a:pt x="4" y="22"/>
                      </a:cubicBezTo>
                      <a:cubicBezTo>
                        <a:pt x="6" y="25"/>
                        <a:pt x="10" y="26"/>
                        <a:pt x="13" y="26"/>
                      </a:cubicBezTo>
                      <a:cubicBezTo>
                        <a:pt x="17" y="26"/>
                        <a:pt x="20" y="25"/>
                        <a:pt x="23" y="22"/>
                      </a:cubicBezTo>
                      <a:cubicBezTo>
                        <a:pt x="25" y="20"/>
                        <a:pt x="27" y="17"/>
                        <a:pt x="27" y="13"/>
                      </a:cubicBezTo>
                      <a:cubicBezTo>
                        <a:pt x="27" y="9"/>
                        <a:pt x="25" y="6"/>
                        <a:pt x="23" y="3"/>
                      </a:cubicBezTo>
                      <a:cubicBezTo>
                        <a:pt x="20" y="1"/>
                        <a:pt x="17" y="0"/>
                        <a:pt x="13" y="0"/>
                      </a:cubicBezTo>
                      <a:cubicBezTo>
                        <a:pt x="10" y="0"/>
                        <a:pt x="6" y="1"/>
                        <a:pt x="4" y="3"/>
                      </a:cubicBezTo>
                      <a:cubicBezTo>
                        <a:pt x="1" y="6"/>
                        <a:pt x="0" y="9"/>
                        <a:pt x="0" y="13"/>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48D3CEC2-01E8-4733-87B8-3D47274A1492}"/>
                  </a:ext>
                </a:extLst>
              </p:cNvPr>
              <p:cNvGrpSpPr/>
              <p:nvPr/>
            </p:nvGrpSpPr>
            <p:grpSpPr>
              <a:xfrm>
                <a:off x="9274050" y="3878416"/>
                <a:ext cx="663770" cy="706736"/>
                <a:chOff x="9274050" y="3043247"/>
                <a:chExt cx="663770" cy="706736"/>
              </a:xfrm>
            </p:grpSpPr>
            <p:sp>
              <p:nvSpPr>
                <p:cNvPr id="90" name="Freeform 19">
                  <a:extLst>
                    <a:ext uri="{FF2B5EF4-FFF2-40B4-BE49-F238E27FC236}">
                      <a16:creationId xmlns:a16="http://schemas.microsoft.com/office/drawing/2014/main" id="{D0447B78-A06E-47C5-A6D3-B2A9E159C121}"/>
                    </a:ext>
                  </a:extLst>
                </p:cNvPr>
                <p:cNvSpPr>
                  <a:spLocks/>
                </p:cNvSpPr>
                <p:nvPr/>
              </p:nvSpPr>
              <p:spPr bwMode="auto">
                <a:xfrm>
                  <a:off x="9564829" y="3043247"/>
                  <a:ext cx="80387" cy="79329"/>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1"/>
                        <a:pt x="12" y="53"/>
                        <a:pt x="27" y="53"/>
                      </a:cubicBezTo>
                      <a:cubicBezTo>
                        <a:pt x="42" y="53"/>
                        <a:pt x="54" y="41"/>
                        <a:pt x="54" y="27"/>
                      </a:cubicBezTo>
                      <a:cubicBezTo>
                        <a:pt x="54" y="12"/>
                        <a:pt x="42" y="0"/>
                        <a:pt x="27" y="0"/>
                      </a:cubicBezTo>
                      <a:cubicBezTo>
                        <a:pt x="12" y="0"/>
                        <a:pt x="0" y="12"/>
                        <a:pt x="0" y="27"/>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0">
                  <a:extLst>
                    <a:ext uri="{FF2B5EF4-FFF2-40B4-BE49-F238E27FC236}">
                      <a16:creationId xmlns:a16="http://schemas.microsoft.com/office/drawing/2014/main" id="{ED267ED6-1E70-44B1-A719-E6F69C7E8FBA}"/>
                    </a:ext>
                  </a:extLst>
                </p:cNvPr>
                <p:cNvSpPr>
                  <a:spLocks/>
                </p:cNvSpPr>
                <p:nvPr/>
              </p:nvSpPr>
              <p:spPr bwMode="auto">
                <a:xfrm>
                  <a:off x="9839834" y="3487860"/>
                  <a:ext cx="79330" cy="78272"/>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1"/>
                        <a:pt x="12" y="53"/>
                        <a:pt x="26" y="53"/>
                      </a:cubicBezTo>
                      <a:cubicBezTo>
                        <a:pt x="41" y="53"/>
                        <a:pt x="53" y="41"/>
                        <a:pt x="53" y="27"/>
                      </a:cubicBezTo>
                      <a:cubicBezTo>
                        <a:pt x="53" y="12"/>
                        <a:pt x="41" y="0"/>
                        <a:pt x="26" y="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21">
                  <a:extLst>
                    <a:ext uri="{FF2B5EF4-FFF2-40B4-BE49-F238E27FC236}">
                      <a16:creationId xmlns:a16="http://schemas.microsoft.com/office/drawing/2014/main" id="{0361F8D9-F496-4D0E-85C5-F5CEF601E191}"/>
                    </a:ext>
                  </a:extLst>
                </p:cNvPr>
                <p:cNvSpPr>
                  <a:spLocks/>
                </p:cNvSpPr>
                <p:nvPr/>
              </p:nvSpPr>
              <p:spPr bwMode="auto">
                <a:xfrm>
                  <a:off x="9294530" y="3487860"/>
                  <a:ext cx="79330" cy="78272"/>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1"/>
                        <a:pt x="12" y="53"/>
                        <a:pt x="26" y="53"/>
                      </a:cubicBezTo>
                      <a:cubicBezTo>
                        <a:pt x="41" y="53"/>
                        <a:pt x="53" y="41"/>
                        <a:pt x="53" y="27"/>
                      </a:cubicBezTo>
                      <a:cubicBezTo>
                        <a:pt x="53" y="12"/>
                        <a:pt x="41" y="0"/>
                        <a:pt x="26" y="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22">
                  <a:extLst>
                    <a:ext uri="{FF2B5EF4-FFF2-40B4-BE49-F238E27FC236}">
                      <a16:creationId xmlns:a16="http://schemas.microsoft.com/office/drawing/2014/main" id="{30905C5F-4AA4-4B7B-A1CD-3114A1494290}"/>
                    </a:ext>
                  </a:extLst>
                </p:cNvPr>
                <p:cNvSpPr>
                  <a:spLocks/>
                </p:cNvSpPr>
                <p:nvPr/>
              </p:nvSpPr>
              <p:spPr bwMode="auto">
                <a:xfrm>
                  <a:off x="9544350" y="3630462"/>
                  <a:ext cx="119523" cy="119521"/>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23">
                  <a:extLst>
                    <a:ext uri="{FF2B5EF4-FFF2-40B4-BE49-F238E27FC236}">
                      <a16:creationId xmlns:a16="http://schemas.microsoft.com/office/drawing/2014/main" id="{674C3ECC-CC28-4FDE-8933-164EB9B1958B}"/>
                    </a:ext>
                  </a:extLst>
                </p:cNvPr>
                <p:cNvSpPr>
                  <a:spLocks/>
                </p:cNvSpPr>
                <p:nvPr/>
              </p:nvSpPr>
              <p:spPr bwMode="auto">
                <a:xfrm>
                  <a:off x="9819354" y="3186905"/>
                  <a:ext cx="118466" cy="118464"/>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05C1B411-CE7C-4851-819E-067AC7D2A163}"/>
                    </a:ext>
                  </a:extLst>
                </p:cNvPr>
                <p:cNvSpPr>
                  <a:spLocks/>
                </p:cNvSpPr>
                <p:nvPr/>
              </p:nvSpPr>
              <p:spPr bwMode="auto">
                <a:xfrm>
                  <a:off x="9274050" y="3186905"/>
                  <a:ext cx="118466" cy="118464"/>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8" name="TextBox 7">
            <a:extLst>
              <a:ext uri="{FF2B5EF4-FFF2-40B4-BE49-F238E27FC236}">
                <a16:creationId xmlns:a16="http://schemas.microsoft.com/office/drawing/2014/main" id="{AC0DF931-8D7C-4243-AC96-38819B9D9EF4}"/>
              </a:ext>
            </a:extLst>
          </p:cNvPr>
          <p:cNvSpPr txBox="1"/>
          <p:nvPr/>
        </p:nvSpPr>
        <p:spPr>
          <a:xfrm>
            <a:off x="8051800" y="5346434"/>
            <a:ext cx="3072177"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Events</a:t>
            </a:r>
          </a:p>
        </p:txBody>
      </p:sp>
    </p:spTree>
    <p:extLst>
      <p:ext uri="{BB962C8B-B14F-4D97-AF65-F5344CB8AC3E}">
        <p14:creationId xmlns:p14="http://schemas.microsoft.com/office/powerpoint/2010/main" val="242465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11022E-16 0 L 1.11022E-16 0.03981 " pathEditMode="relative" rAng="0" ptsTypes="AA">
                                      <p:cBhvr>
                                        <p:cTn id="9" dur="750" spd="-100000" fill="hold"/>
                                        <p:tgtEl>
                                          <p:spTgt spid="5"/>
                                        </p:tgtEl>
                                        <p:attrNameLst>
                                          <p:attrName>ppt_x</p:attrName>
                                          <p:attrName>ppt_y</p:attrName>
                                        </p:attrNameLst>
                                      </p:cBhvr>
                                      <p:rCtr x="0" y="1991"/>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1.11022E-16 0 L 1.11022E-16 0.03981 " pathEditMode="relative" rAng="0" ptsTypes="AA">
                                      <p:cBhvr>
                                        <p:cTn id="14" dur="750" spd="-100000" fill="hold"/>
                                        <p:tgtEl>
                                          <p:spTgt spid="7"/>
                                        </p:tgtEl>
                                        <p:attrNameLst>
                                          <p:attrName>ppt_x</p:attrName>
                                          <p:attrName>ppt_y</p:attrName>
                                        </p:attrNameLst>
                                      </p:cBhvr>
                                      <p:rCtr x="0" y="1991"/>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0"/>
                                  </p:stCondLst>
                                  <p:childTnLst>
                                    <p:animMotion origin="layout" path="M 1.11022E-16 0 L 1.11022E-16 0.03981 " pathEditMode="relative" rAng="0" ptsTypes="AA">
                                      <p:cBhvr>
                                        <p:cTn id="19" dur="750" spd="-100000" fill="hold"/>
                                        <p:tgtEl>
                                          <p:spTgt spid="8"/>
                                        </p:tgtEl>
                                        <p:attrNameLst>
                                          <p:attrName>ppt_x</p:attrName>
                                          <p:attrName>ppt_y</p:attrName>
                                        </p:attrNameLst>
                                      </p:cBhvr>
                                      <p:rCtr x="0" y="1991"/>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0"/>
                                  </p:stCondLst>
                                  <p:childTnLst>
                                    <p:animMotion origin="layout" path="M 1.11022E-16 0 L 1.11022E-16 0.03981 " pathEditMode="relative" rAng="0" ptsTypes="AA">
                                      <p:cBhvr>
                                        <p:cTn id="24" dur="750" spd="-100000" fill="hold"/>
                                        <p:tgtEl>
                                          <p:spTgt spid="9"/>
                                        </p:tgtEl>
                                        <p:attrNameLst>
                                          <p:attrName>ppt_x</p:attrName>
                                          <p:attrName>ppt_y</p:attrName>
                                        </p:attrNameLst>
                                      </p:cBhvr>
                                      <p:rCtr x="0" y="1991"/>
                                    </p:animMotion>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42" presetClass="path" presetSubtype="0" decel="100000" fill="hold" grpId="1" nodeType="withEffect">
                                  <p:stCondLst>
                                    <p:cond delay="0"/>
                                  </p:stCondLst>
                                  <p:childTnLst>
                                    <p:animMotion origin="layout" path="M 1.11022E-16 0 L 1.11022E-16 0.03981 " pathEditMode="relative" rAng="0" ptsTypes="AA">
                                      <p:cBhvr>
                                        <p:cTn id="29" dur="750" spd="-100000" fill="hold"/>
                                        <p:tgtEl>
                                          <p:spTgt spid="33"/>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3" grpId="0" animBg="1"/>
      <p:bldP spid="33" grpId="1" animBg="1"/>
      <p:bldP spid="7" grpId="0"/>
      <p:bldP spid="7" grpId="1"/>
      <p:bldP spid="9" grpId="0" animBg="1"/>
      <p:bldP spid="9" grpId="1" animBg="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3C202B-6EAA-4F15-8990-C3B62B1BCCA5}"/>
              </a:ext>
            </a:extLst>
          </p:cNvPr>
          <p:cNvSpPr>
            <a:spLocks noGrp="1"/>
          </p:cNvSpPr>
          <p:nvPr>
            <p:ph type="title"/>
          </p:nvPr>
        </p:nvSpPr>
        <p:spPr/>
        <p:txBody>
          <a:bodyPr/>
          <a:lstStyle/>
          <a:p>
            <a:r>
              <a:rPr lang="en-US" dirty="0"/>
              <a:t>Challenge 1 Demo</a:t>
            </a:r>
          </a:p>
        </p:txBody>
      </p:sp>
      <p:sp>
        <p:nvSpPr>
          <p:cNvPr id="4" name="Text Placeholder 3">
            <a:extLst>
              <a:ext uri="{FF2B5EF4-FFF2-40B4-BE49-F238E27FC236}">
                <a16:creationId xmlns:a16="http://schemas.microsoft.com/office/drawing/2014/main" id="{07E637F8-CDD5-42CD-9555-E8518E5F98F8}"/>
              </a:ext>
            </a:extLst>
          </p:cNvPr>
          <p:cNvSpPr>
            <a:spLocks noGrp="1"/>
          </p:cNvSpPr>
          <p:nvPr>
            <p:ph type="body" sz="quarter" idx="12"/>
          </p:nvPr>
        </p:nvSpPr>
        <p:spPr>
          <a:xfrm>
            <a:off x="585216" y="3977319"/>
            <a:ext cx="9144000" cy="738664"/>
          </a:xfrm>
        </p:spPr>
        <p:txBody>
          <a:bodyPr/>
          <a:lstStyle/>
          <a:p>
            <a:r>
              <a:rPr lang="en-US" dirty="0"/>
              <a:t>Channels, Chat, and Tabs</a:t>
            </a:r>
          </a:p>
          <a:p>
            <a:r>
              <a:rPr lang="en-US" dirty="0"/>
              <a:t>Meetings</a:t>
            </a:r>
          </a:p>
          <a:p>
            <a:r>
              <a:rPr lang="en-US" dirty="0"/>
              <a:t>Live Events</a:t>
            </a:r>
          </a:p>
        </p:txBody>
      </p:sp>
    </p:spTree>
    <p:extLst>
      <p:ext uri="{BB962C8B-B14F-4D97-AF65-F5344CB8AC3E}">
        <p14:creationId xmlns:p14="http://schemas.microsoft.com/office/powerpoint/2010/main" val="157474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999665-F2BC-4B95-AF7D-4584989235AE}"/>
              </a:ext>
            </a:extLst>
          </p:cNvPr>
          <p:cNvSpPr>
            <a:spLocks noGrp="1"/>
          </p:cNvSpPr>
          <p:nvPr>
            <p:ph type="title"/>
          </p:nvPr>
        </p:nvSpPr>
        <p:spPr>
          <a:xfrm>
            <a:off x="426424" y="440919"/>
            <a:ext cx="11339774" cy="757914"/>
          </a:xfrm>
        </p:spPr>
        <p:txBody>
          <a:bodyPr/>
          <a:lstStyle/>
          <a:p>
            <a:r>
              <a:rPr lang="en-US"/>
              <a:t>Create solutions with shared data and files in SharePoint</a:t>
            </a:r>
          </a:p>
        </p:txBody>
      </p:sp>
      <p:pic>
        <p:nvPicPr>
          <p:cNvPr id="9" name="Picture 8" descr="Microsoft SharePoint icon">
            <a:extLst>
              <a:ext uri="{FF2B5EF4-FFF2-40B4-BE49-F238E27FC236}">
                <a16:creationId xmlns:a16="http://schemas.microsoft.com/office/drawing/2014/main" id="{5B6D461A-C403-40E6-B7DC-2FEF4D0BEE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47494" y="403195"/>
            <a:ext cx="851604" cy="851604"/>
          </a:xfrm>
          <a:prstGeom prst="rect">
            <a:avLst/>
          </a:prstGeom>
        </p:spPr>
      </p:pic>
      <p:sp>
        <p:nvSpPr>
          <p:cNvPr id="4" name="Text Placeholder 3">
            <a:extLst>
              <a:ext uri="{FF2B5EF4-FFF2-40B4-BE49-F238E27FC236}">
                <a16:creationId xmlns:a16="http://schemas.microsoft.com/office/drawing/2014/main" id="{CE8B163D-7E67-4AC4-8F62-2CD84F8BDEB8}"/>
              </a:ext>
            </a:extLst>
          </p:cNvPr>
          <p:cNvSpPr>
            <a:spLocks noGrp="1"/>
          </p:cNvSpPr>
          <p:nvPr>
            <p:ph type="body" sz="quarter" idx="11"/>
          </p:nvPr>
        </p:nvSpPr>
        <p:spPr>
          <a:xfrm>
            <a:off x="426425" y="1964634"/>
            <a:ext cx="5468191" cy="2573144"/>
          </a:xfrm>
        </p:spPr>
        <p:txBody>
          <a:bodyPr/>
          <a:lstStyle/>
          <a:p>
            <a:pPr defTabSz="895658">
              <a:spcAft>
                <a:spcPts val="1765"/>
              </a:spcAft>
              <a:defRPr/>
            </a:pPr>
            <a:r>
              <a:rPr lang="en-US" sz="1765" kern="0">
                <a:solidFill>
                  <a:srgbClr val="5059C9"/>
                </a:solidFill>
                <a:latin typeface="Segoe UI Semibold" panose="020B0702040204020203" pitchFamily="34" charset="0"/>
                <a:cs typeface="Segoe UI Semibold" panose="020B0702040204020203" pitchFamily="34" charset="0"/>
              </a:rPr>
              <a:t>Gather and collaborate on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shared information in lists and libraries that support up to </a:t>
            </a:r>
            <a:r>
              <a:rPr lang="en-US" sz="1765" kern="0">
                <a:solidFill>
                  <a:srgbClr val="5059C9"/>
                </a:solidFill>
                <a:latin typeface="Segoe UI Semibold" panose="020B0702040204020203" pitchFamily="34" charset="0"/>
                <a:cs typeface="Segoe UI Semibold" panose="020B0702040204020203" pitchFamily="34" charset="0"/>
              </a:rPr>
              <a:t>30 million items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Incorporate rich data types including </a:t>
            </a:r>
            <a:r>
              <a:rPr lang="en-US" sz="1765" kern="0">
                <a:solidFill>
                  <a:srgbClr val="5059C9"/>
                </a:solidFill>
                <a:latin typeface="Segoe UI Semibold" panose="020B0702040204020203" pitchFamily="34" charset="0"/>
                <a:cs typeface="Segoe UI Semibold" panose="020B0702040204020203" pitchFamily="34" charset="0"/>
              </a:rPr>
              <a:t>pictures, people, URLs and locations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Create data visualizations and experiences with </a:t>
            </a:r>
            <a:r>
              <a:rPr lang="en-US" sz="1765" b="1" kern="0">
                <a:solidFill>
                  <a:srgbClr val="5059C9"/>
                </a:solidFill>
                <a:latin typeface="Segoe UI Semibold" panose="020B0702040204020203" pitchFamily="34" charset="0"/>
                <a:cs typeface="Segoe UI Semibold" panose="020B0702040204020203" pitchFamily="34" charset="0"/>
              </a:rPr>
              <a:t>custom formatting, custom forms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and </a:t>
            </a:r>
            <a:r>
              <a:rPr lang="en-US" sz="1765" b="1" kern="0">
                <a:solidFill>
                  <a:srgbClr val="5059C9"/>
                </a:solidFill>
                <a:latin typeface="Segoe UI Semibold" panose="020B0702040204020203" pitchFamily="34" charset="0"/>
                <a:cs typeface="Segoe UI Semibold" panose="020B0702040204020203" pitchFamily="34" charset="0"/>
              </a:rPr>
              <a:t>dashboards</a:t>
            </a:r>
          </a:p>
          <a:p>
            <a:pPr defTabSz="895658">
              <a:spcAft>
                <a:spcPts val="1765"/>
              </a:spcAft>
              <a:defRPr/>
            </a:pPr>
            <a:r>
              <a:rPr lang="en-US" sz="1765" b="1" kern="0">
                <a:solidFill>
                  <a:srgbClr val="5059C9"/>
                </a:solidFill>
                <a:latin typeface="Segoe UI Semibold" panose="020B0702040204020203" pitchFamily="34" charset="0"/>
                <a:cs typeface="Segoe UI Semibold" panose="020B0702040204020203" pitchFamily="34" charset="0"/>
              </a:rPr>
              <a:t>Import data from and export to Excel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and edit data with worksheet-like simplicity </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Manage information with </a:t>
            </a:r>
            <a:r>
              <a:rPr lang="en-US" sz="1765" b="1" kern="0">
                <a:solidFill>
                  <a:srgbClr val="5059C9"/>
                </a:solidFill>
                <a:latin typeface="Segoe UI Semibold" panose="020B0702040204020203" pitchFamily="34" charset="0"/>
                <a:cs typeface="Segoe UI Semibold" panose="020B0702040204020203" pitchFamily="34" charset="0"/>
              </a:rPr>
              <a:t>item-level security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and </a:t>
            </a:r>
            <a:r>
              <a:rPr lang="en-US" sz="1765" b="1" kern="0">
                <a:solidFill>
                  <a:srgbClr val="5059C9"/>
                </a:solidFill>
                <a:latin typeface="Segoe UI Semibold" panose="020B0702040204020203" pitchFamily="34" charset="0"/>
                <a:cs typeface="Segoe UI Semibold" panose="020B0702040204020203" pitchFamily="34" charset="0"/>
              </a:rPr>
              <a:t>enterprise-grade compliance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features</a:t>
            </a:r>
          </a:p>
          <a:p>
            <a:pPr>
              <a:spcAft>
                <a:spcPts val="1765"/>
              </a:spcAft>
            </a:pPr>
            <a:endParaRPr lang="en-US" sz="1765"/>
          </a:p>
        </p:txBody>
      </p:sp>
      <p:grpSp>
        <p:nvGrpSpPr>
          <p:cNvPr id="2" name="Group 1" descr="Screenshot of a SharePoint file in Microsoft Teams displayed on a tablet">
            <a:extLst>
              <a:ext uri="{FF2B5EF4-FFF2-40B4-BE49-F238E27FC236}">
                <a16:creationId xmlns:a16="http://schemas.microsoft.com/office/drawing/2014/main" id="{252610F5-0842-40DE-A10E-F7345B8CA776}"/>
              </a:ext>
            </a:extLst>
          </p:cNvPr>
          <p:cNvGrpSpPr/>
          <p:nvPr/>
        </p:nvGrpSpPr>
        <p:grpSpPr>
          <a:xfrm>
            <a:off x="5937319" y="1729636"/>
            <a:ext cx="6254683" cy="5125838"/>
            <a:chOff x="6056374" y="1763822"/>
            <a:chExt cx="6380102" cy="5228622"/>
          </a:xfrm>
        </p:grpSpPr>
        <p:pic>
          <p:nvPicPr>
            <p:cNvPr id="5" name="One Drive Image">
              <a:extLst>
                <a:ext uri="{FF2B5EF4-FFF2-40B4-BE49-F238E27FC236}">
                  <a16:creationId xmlns:a16="http://schemas.microsoft.com/office/drawing/2014/main" id="{F8DB02E7-D95A-41DB-AC44-059E81A10231}"/>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056374" y="1763822"/>
              <a:ext cx="6378696" cy="5228622"/>
            </a:xfrm>
            <a:prstGeom prst="rect">
              <a:avLst/>
            </a:prstGeom>
          </p:spPr>
        </p:pic>
        <p:pic>
          <p:nvPicPr>
            <p:cNvPr id="7" name="Picture 6">
              <a:extLst>
                <a:ext uri="{FF2B5EF4-FFF2-40B4-BE49-F238E27FC236}">
                  <a16:creationId xmlns:a16="http://schemas.microsoft.com/office/drawing/2014/main" id="{A520C912-33F1-4D04-BEE1-18AFCF46E201}"/>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67686" y="2264104"/>
              <a:ext cx="5968790" cy="4728339"/>
            </a:xfrm>
            <a:prstGeom prst="rect">
              <a:avLst/>
            </a:prstGeom>
          </p:spPr>
        </p:pic>
      </p:grpSp>
    </p:spTree>
    <p:extLst>
      <p:ext uri="{BB962C8B-B14F-4D97-AF65-F5344CB8AC3E}">
        <p14:creationId xmlns:p14="http://schemas.microsoft.com/office/powerpoint/2010/main" val="310130162"/>
      </p:ext>
    </p:extLst>
  </p:cSld>
  <p:clrMapOvr>
    <a:masterClrMapping/>
  </p:clrMapOvr>
  <p:transition>
    <p:fade/>
  </p:transition>
</p:sld>
</file>

<file path=ppt/theme/theme1.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list template">
  <a:themeElements>
    <a:clrScheme name="Custom 12">
      <a:dk1>
        <a:srgbClr val="000000"/>
      </a:dk1>
      <a:lt1>
        <a:srgbClr val="FFFFFF"/>
      </a:lt1>
      <a:dk2>
        <a:srgbClr val="EBEBEB"/>
      </a:dk2>
      <a:lt2>
        <a:srgbClr val="0078D3"/>
      </a:lt2>
      <a:accent1>
        <a:srgbClr val="F0880A"/>
      </a:accent1>
      <a:accent2>
        <a:srgbClr val="D33401"/>
      </a:accent2>
      <a:accent3>
        <a:srgbClr val="83497F"/>
      </a:accent3>
      <a:accent4>
        <a:srgbClr val="595959"/>
      </a:accent4>
      <a:accent5>
        <a:srgbClr val="969696"/>
      </a:accent5>
      <a:accent6>
        <a:srgbClr val="DCDCDC"/>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 + notes" id="{8BCBF2AE-6A67-4697-BA46-E610D9D0A0CD}" vid="{09C9A817-5A08-4999-8254-483A4D0B72DC}"/>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USE_Microsoft_Inspir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Inspire_CTA.potx  -  Read-Only" id="{5629341D-8126-4094-96D9-13ACB5A85C17}" vid="{C63179BE-6F7B-4F81-A0B1-6DD79F1B9CF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28</TotalTime>
  <Words>3288</Words>
  <Application>Microsoft Office PowerPoint</Application>
  <PresentationFormat>Widescreen</PresentationFormat>
  <Paragraphs>243</Paragraphs>
  <Slides>19</Slides>
  <Notes>16</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19</vt:i4>
      </vt:variant>
    </vt:vector>
  </HeadingPairs>
  <TitlesOfParts>
    <vt:vector size="34" baseType="lpstr">
      <vt:lpstr>Arial</vt:lpstr>
      <vt:lpstr>Calibri</vt:lpstr>
      <vt:lpstr>Consolas</vt:lpstr>
      <vt:lpstr>Segoe UI</vt:lpstr>
      <vt:lpstr>Segoe UI Light</vt:lpstr>
      <vt:lpstr>Segoe UI Semibold</vt:lpstr>
      <vt:lpstr>Segoe UI Semilight</vt:lpstr>
      <vt:lpstr>Symbol</vt:lpstr>
      <vt:lpstr>Verdana</vt:lpstr>
      <vt:lpstr>Wingdings</vt:lpstr>
      <vt:lpstr>LIGHT GRAY TEMPLATE</vt:lpstr>
      <vt:lpstr>Microsoft 365 PPT Template - 2018</vt:lpstr>
      <vt:lpstr>list template</vt:lpstr>
      <vt:lpstr>Microsoft 365 PPT Template - 2018</vt:lpstr>
      <vt:lpstr>USE_Microsoft_Inspire_White_Template</vt:lpstr>
      <vt:lpstr>Microsoft Teams</vt:lpstr>
      <vt:lpstr>Collaborate seamlessly as a team from anywhere</vt:lpstr>
      <vt:lpstr>Organize your team in a shared workspace</vt:lpstr>
      <vt:lpstr>Share files and co-author in Word, Excel, and PowerPoint</vt:lpstr>
      <vt:lpstr>Stay in sync with persistent, threaded 1:1 and group chats</vt:lpstr>
      <vt:lpstr>Customize Teams to meet your unique needs</vt:lpstr>
      <vt:lpstr>Stay connected across the spectrum of meeting types </vt:lpstr>
      <vt:lpstr>Challenge 1 Demo</vt:lpstr>
      <vt:lpstr>Create solutions with shared data and files in SharePoint</vt:lpstr>
      <vt:lpstr>Track what matters most with Microsoft Lists</vt:lpstr>
      <vt:lpstr>Introducing Microsoft Dataverse for Teams</vt:lpstr>
      <vt:lpstr>What’s GA  in Teams + Power Platform</vt:lpstr>
      <vt:lpstr>Low-code dev &amp; automation: Teams + Power Platform</vt:lpstr>
      <vt:lpstr>Automate routine tasks with Microsoft Power Automate</vt:lpstr>
      <vt:lpstr>Build custom apps with PowerApps</vt:lpstr>
      <vt:lpstr>Challenge 2 Demo</vt:lpstr>
      <vt:lpstr>Collect information with Microsoft Forms</vt:lpstr>
      <vt:lpstr>Uncover insights with Power BI</vt:lpstr>
      <vt:lpstr>Challenge 3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dc:title>
  <dc:creator>Ed Hild</dc:creator>
  <cp:lastModifiedBy>Ed Hild</cp:lastModifiedBy>
  <cp:revision>2</cp:revision>
  <dcterms:created xsi:type="dcterms:W3CDTF">2021-01-22T14:30:21Z</dcterms:created>
  <dcterms:modified xsi:type="dcterms:W3CDTF">2021-02-23T15:10:25Z</dcterms:modified>
</cp:coreProperties>
</file>